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harts/colors2.xml" ContentType="application/vnd.ms-office.chartcolorstyl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303" r:id="rId3"/>
    <p:sldId id="304" r:id="rId4"/>
    <p:sldId id="305" r:id="rId5"/>
    <p:sldId id="322" r:id="rId6"/>
    <p:sldId id="323" r:id="rId7"/>
    <p:sldId id="324" r:id="rId8"/>
    <p:sldId id="306" r:id="rId9"/>
    <p:sldId id="307" r:id="rId10"/>
    <p:sldId id="309" r:id="rId11"/>
    <p:sldId id="308" r:id="rId12"/>
    <p:sldId id="310" r:id="rId13"/>
    <p:sldId id="267" r:id="rId14"/>
    <p:sldId id="325" r:id="rId15"/>
    <p:sldId id="326" r:id="rId16"/>
    <p:sldId id="327" r:id="rId17"/>
    <p:sldId id="266" r:id="rId18"/>
    <p:sldId id="328" r:id="rId19"/>
    <p:sldId id="314" r:id="rId20"/>
    <p:sldId id="259" r:id="rId21"/>
    <p:sldId id="329" r:id="rId22"/>
    <p:sldId id="330" r:id="rId23"/>
    <p:sldId id="298" r:id="rId24"/>
    <p:sldId id="331" r:id="rId25"/>
    <p:sldId id="281" r:id="rId26"/>
    <p:sldId id="332" r:id="rId27"/>
    <p:sldId id="333" r:id="rId28"/>
    <p:sldId id="334" r:id="rId29"/>
    <p:sldId id="335" r:id="rId30"/>
    <p:sldId id="336" r:id="rId31"/>
    <p:sldId id="282" r:id="rId32"/>
    <p:sldId id="299" r:id="rId33"/>
    <p:sldId id="283" r:id="rId34"/>
    <p:sldId id="321" r:id="rId35"/>
    <p:sldId id="285" r:id="rId36"/>
    <p:sldId id="301" r:id="rId37"/>
    <p:sldId id="286" r:id="rId38"/>
    <p:sldId id="288" r:id="rId39"/>
    <p:sldId id="289" r:id="rId40"/>
    <p:sldId id="287" r:id="rId41"/>
    <p:sldId id="290" r:id="rId42"/>
    <p:sldId id="318" r:id="rId43"/>
    <p:sldId id="319" r:id="rId44"/>
    <p:sldId id="294"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443" autoAdjust="0"/>
    <p:restoredTop sz="86949" autoAdjust="0"/>
  </p:normalViewPr>
  <p:slideViewPr>
    <p:cSldViewPr>
      <p:cViewPr varScale="1">
        <p:scale>
          <a:sx n="76" d="100"/>
          <a:sy n="76" d="100"/>
        </p:scale>
        <p:origin x="-1699" y="-91"/>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5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_____Microsoft_Office_Excel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____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lang val="ru-RU"/>
  <c:chart>
    <c:autoTitleDeleted val="1"/>
    <c:plotArea>
      <c:layout>
        <c:manualLayout>
          <c:layoutTarget val="inner"/>
          <c:xMode val="edge"/>
          <c:yMode val="edge"/>
          <c:x val="5.2985500107956399E-2"/>
          <c:y val="8.8899705082715094E-2"/>
          <c:w val="0.91273834745762716"/>
          <c:h val="0.64631958204691031"/>
        </c:manualLayout>
      </c:layout>
      <c:barChart>
        <c:barDir val="col"/>
        <c:grouping val="clustered"/>
        <c:ser>
          <c:idx val="0"/>
          <c:order val="0"/>
          <c:tx>
            <c:strRef>
              <c:f>Лист1!$B$1</c:f>
              <c:strCache>
                <c:ptCount val="1"/>
                <c:pt idx="0">
                  <c:v>2019-2020</c:v>
                </c:pt>
              </c:strCache>
            </c:strRef>
          </c:tx>
          <c:spPr>
            <a:solidFill>
              <a:schemeClr val="accent1"/>
            </a:solidFill>
            <a:ln>
              <a:noFill/>
            </a:ln>
            <a:effectLst/>
          </c:spPr>
          <c:cat>
            <c:strRef>
              <c:f>Лист1!$A$2:$A$5</c:f>
              <c:strCache>
                <c:ptCount val="1"/>
                <c:pt idx="0">
                  <c:v>анализ качества образовательной работы</c:v>
                </c:pt>
              </c:strCache>
            </c:strRef>
          </c:cat>
          <c:val>
            <c:numRef>
              <c:f>Лист1!$B$2:$B$5</c:f>
              <c:numCache>
                <c:formatCode>General</c:formatCode>
                <c:ptCount val="4"/>
                <c:pt idx="0">
                  <c:v>85</c:v>
                </c:pt>
              </c:numCache>
            </c:numRef>
          </c:val>
        </c:ser>
        <c:ser>
          <c:idx val="1"/>
          <c:order val="1"/>
          <c:tx>
            <c:strRef>
              <c:f>Лист1!$C$1</c:f>
              <c:strCache>
                <c:ptCount val="1"/>
                <c:pt idx="0">
                  <c:v>2020-2021</c:v>
                </c:pt>
              </c:strCache>
            </c:strRef>
          </c:tx>
          <c:spPr>
            <a:solidFill>
              <a:schemeClr val="accent2"/>
            </a:solidFill>
            <a:ln>
              <a:noFill/>
            </a:ln>
            <a:effectLst/>
          </c:spPr>
          <c:cat>
            <c:strRef>
              <c:f>Лист1!$A$2:$A$5</c:f>
              <c:strCache>
                <c:ptCount val="1"/>
                <c:pt idx="0">
                  <c:v>анализ качества образовательной работы</c:v>
                </c:pt>
              </c:strCache>
            </c:strRef>
          </c:cat>
          <c:val>
            <c:numRef>
              <c:f>Лист1!$C$2:$C$5</c:f>
              <c:numCache>
                <c:formatCode>General</c:formatCode>
                <c:ptCount val="4"/>
                <c:pt idx="0">
                  <c:v>86</c:v>
                </c:pt>
              </c:numCache>
            </c:numRef>
          </c:val>
        </c:ser>
        <c:ser>
          <c:idx val="2"/>
          <c:order val="2"/>
          <c:tx>
            <c:strRef>
              <c:f>Лист1!$D$1</c:f>
              <c:strCache>
                <c:ptCount val="1"/>
                <c:pt idx="0">
                  <c:v>2021-2022</c:v>
                </c:pt>
              </c:strCache>
            </c:strRef>
          </c:tx>
          <c:spPr>
            <a:solidFill>
              <a:schemeClr val="accent3"/>
            </a:solidFill>
            <a:ln>
              <a:noFill/>
            </a:ln>
            <a:effectLst/>
          </c:spPr>
          <c:cat>
            <c:strRef>
              <c:f>Лист1!$A$2:$A$5</c:f>
              <c:strCache>
                <c:ptCount val="1"/>
                <c:pt idx="0">
                  <c:v>анализ качества образовательной работы</c:v>
                </c:pt>
              </c:strCache>
            </c:strRef>
          </c:cat>
          <c:val>
            <c:numRef>
              <c:f>Лист1!$D$2:$D$5</c:f>
              <c:numCache>
                <c:formatCode>General</c:formatCode>
                <c:ptCount val="4"/>
                <c:pt idx="0">
                  <c:v>90</c:v>
                </c:pt>
              </c:numCache>
            </c:numRef>
          </c:val>
        </c:ser>
        <c:dLbls/>
        <c:gapWidth val="219"/>
        <c:overlap val="-27"/>
        <c:axId val="132965504"/>
        <c:axId val="132966656"/>
      </c:barChart>
      <c:catAx>
        <c:axId val="13296550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2966656"/>
        <c:crosses val="autoZero"/>
        <c:auto val="1"/>
        <c:lblAlgn val="ctr"/>
        <c:lblOffset val="100"/>
      </c:catAx>
      <c:valAx>
        <c:axId val="13296665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2965504"/>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ru-RU"/>
  <c:chart>
    <c:title>
      <c:layout/>
      <c:spPr>
        <a:noFill/>
        <a:ln>
          <a:noFill/>
        </a:ln>
        <a:effectLst/>
      </c:spPr>
      <c:txPr>
        <a:bodyPr rot="0" spcFirstLastPara="1" vertOverflow="ellipsis" vert="horz" wrap="square" anchor="ctr" anchorCtr="1"/>
        <a:lstStyle/>
        <a:p>
          <a:pPr>
            <a:defRPr sz="2000" b="1" i="0" u="none" strike="noStrike" kern="1200" spc="0" baseline="0">
              <a:solidFill>
                <a:srgbClr val="FF0000"/>
              </a:solidFill>
              <a:latin typeface="Times New Roman" panose="02020603050405020304" pitchFamily="18" charset="0"/>
              <a:ea typeface="+mn-ea"/>
              <a:cs typeface="Times New Roman" panose="02020603050405020304" pitchFamily="18" charset="0"/>
            </a:defRPr>
          </a:pPr>
          <a:endParaRPr lang="ru-RU"/>
        </a:p>
      </c:txPr>
    </c:title>
    <c:plotArea>
      <c:layout>
        <c:manualLayout>
          <c:layoutTarget val="inner"/>
          <c:xMode val="edge"/>
          <c:yMode val="edge"/>
          <c:x val="7.821883747958619E-2"/>
          <c:y val="0.17345456238137991"/>
          <c:w val="0.36510132457318495"/>
          <c:h val="0.68579387206275366"/>
        </c:manualLayout>
      </c:layout>
      <c:pieChart>
        <c:varyColors val="1"/>
        <c:ser>
          <c:idx val="0"/>
          <c:order val="0"/>
          <c:tx>
            <c:strRef>
              <c:f>Лист1!$B$1</c:f>
              <c:strCache>
                <c:ptCount val="1"/>
                <c:pt idx="0">
                  <c:v>Укомплектованность коллектива</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Pt>
            <c:idx val="2"/>
            <c:spPr>
              <a:solidFill>
                <a:schemeClr val="accent3"/>
              </a:solidFill>
              <a:ln w="19050">
                <a:solidFill>
                  <a:schemeClr val="lt1"/>
                </a:solidFill>
              </a:ln>
              <a:effectLst/>
            </c:spPr>
          </c:dPt>
          <c:dPt>
            <c:idx val="3"/>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2060"/>
                    </a:solidFill>
                    <a:latin typeface="+mn-lt"/>
                    <a:ea typeface="+mn-ea"/>
                    <a:cs typeface="+mn-cs"/>
                  </a:defRPr>
                </a:pPr>
                <a:endParaRPr lang="ru-RU"/>
              </a:p>
            </c:txPr>
            <c:dLblPos val="ctr"/>
            <c:showVal val="1"/>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Лист1!$A$2:$A$5</c:f>
              <c:strCache>
                <c:ptCount val="4"/>
                <c:pt idx="0">
                  <c:v>педагоги</c:v>
                </c:pt>
                <c:pt idx="1">
                  <c:v>административный персонал</c:v>
                </c:pt>
                <c:pt idx="2">
                  <c:v>младшие воспитатели</c:v>
                </c:pt>
                <c:pt idx="3">
                  <c:v>вспомогательный персонал</c:v>
                </c:pt>
              </c:strCache>
            </c:strRef>
          </c:cat>
          <c:val>
            <c:numRef>
              <c:f>Лист1!$B$2:$B$5</c:f>
              <c:numCache>
                <c:formatCode>General</c:formatCode>
                <c:ptCount val="4"/>
                <c:pt idx="0">
                  <c:v>11</c:v>
                </c:pt>
                <c:pt idx="1">
                  <c:v>3</c:v>
                </c:pt>
                <c:pt idx="2">
                  <c:v>6</c:v>
                </c:pt>
                <c:pt idx="3">
                  <c:v>4</c:v>
                </c:pt>
              </c:numCache>
            </c:numRef>
          </c:val>
        </c:ser>
        <c:dLbls>
          <c:showVal val="1"/>
        </c:dLbls>
        <c:firstSliceAng val="0"/>
      </c:pieChart>
      <c:spPr>
        <a:noFill/>
        <a:ln>
          <a:noFill/>
        </a:ln>
        <a:effectLst/>
      </c:spPr>
    </c:plotArea>
    <c:legend>
      <c:legendPos val="b"/>
      <c:layout>
        <c:manualLayout>
          <c:xMode val="edge"/>
          <c:yMode val="edge"/>
          <c:x val="0.55990883569183592"/>
          <c:y val="0.19642180825140865"/>
          <c:w val="0.36073624611145977"/>
          <c:h val="0.63339297691532437"/>
        </c:manualLayout>
      </c:layout>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Times New Roman" panose="02020603050405020304" pitchFamily="18" charset="0"/>
              <a:ea typeface="+mn-ea"/>
              <a:cs typeface="Times New Roman" panose="02020603050405020304" pitchFamily="18" charset="0"/>
            </a:defRPr>
          </a:pPr>
          <a:endParaRPr lang="ru-RU"/>
        </a:p>
      </c:txPr>
    </c:legend>
    <c:plotVisOnly val="1"/>
    <c:dispBlanksAs val="zero"/>
  </c:chart>
  <c:spPr>
    <a:solidFill>
      <a:schemeClr val="bg1">
        <a:alpha val="0"/>
      </a:schemeClr>
    </a:solidFill>
    <a:ln>
      <a:noFill/>
    </a:ln>
    <a:effectLst/>
  </c:spPr>
  <c:txPr>
    <a:bodyPr/>
    <a:lstStyle/>
    <a:p>
      <a:pPr>
        <a:defRPr>
          <a:solidFill>
            <a:srgbClr val="FF0000"/>
          </a:solidFill>
        </a:defRPr>
      </a:pPr>
      <a:endParaRPr lang="ru-RU"/>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066175-257C-4BF6-8D28-5CC5D0C0DF23}" type="datetimeFigureOut">
              <a:rPr lang="ru-RU" smtClean="0"/>
              <a:pPr/>
              <a:t>13.02.2023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F579C9-641B-4EAE-9E97-C5E522C75B17}" type="slidenum">
              <a:rPr lang="ru-RU" smtClean="0"/>
              <a:pPr/>
              <a:t>‹#›</a:t>
            </a:fld>
            <a:endParaRPr lang="ru-RU"/>
          </a:p>
        </p:txBody>
      </p:sp>
    </p:spTree>
    <p:extLst>
      <p:ext uri="{BB962C8B-B14F-4D97-AF65-F5344CB8AC3E}">
        <p14:creationId xmlns:p14="http://schemas.microsoft.com/office/powerpoint/2010/main" xmlns="" val="1767383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BF579C9-641B-4EAE-9E97-C5E522C75B17}" type="slidenum">
              <a:rPr lang="ru-RU" smtClean="0"/>
              <a:pPr/>
              <a:t>15</a:t>
            </a:fld>
            <a:endParaRPr lang="ru-RU"/>
          </a:p>
        </p:txBody>
      </p:sp>
    </p:spTree>
    <p:extLst>
      <p:ext uri="{BB962C8B-B14F-4D97-AF65-F5344CB8AC3E}">
        <p14:creationId xmlns:p14="http://schemas.microsoft.com/office/powerpoint/2010/main" xmlns="" val="2430981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9E5309E-D660-4D2B-858B-D4850B0CEF02}" type="datetimeFigureOut">
              <a:rPr lang="ru-RU" smtClean="0"/>
              <a:pPr/>
              <a:t>13.02.2023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447A7E4-0377-4170-AB51-D02E0B46DE8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E5309E-D660-4D2B-858B-D4850B0CEF02}" type="datetimeFigureOut">
              <a:rPr lang="ru-RU" smtClean="0"/>
              <a:pPr/>
              <a:t>13.02.2023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7A7E4-0377-4170-AB51-D02E0B46DE8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3" Type="http://schemas.openxmlformats.org/officeDocument/2006/relationships/image" Target="../media/image39.jpeg"/><Relationship Id="rId7" Type="http://schemas.openxmlformats.org/officeDocument/2006/relationships/image" Target="../media/image43.jpeg"/><Relationship Id="rId12" Type="http://schemas.openxmlformats.org/officeDocument/2006/relationships/image" Target="../media/image48.jpeg"/><Relationship Id="rId17" Type="http://schemas.openxmlformats.org/officeDocument/2006/relationships/image" Target="../media/image53.jpeg"/><Relationship Id="rId2" Type="http://schemas.openxmlformats.org/officeDocument/2006/relationships/image" Target="../media/image1.jpeg"/><Relationship Id="rId16" Type="http://schemas.openxmlformats.org/officeDocument/2006/relationships/image" Target="../media/image52.jpeg"/><Relationship Id="rId1" Type="http://schemas.openxmlformats.org/officeDocument/2006/relationships/slideLayout" Target="../slideLayouts/slideLayout1.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5" Type="http://schemas.openxmlformats.org/officeDocument/2006/relationships/image" Target="../media/image5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 Id="rId14" Type="http://schemas.openxmlformats.org/officeDocument/2006/relationships/image" Target="../media/image50.jpeg"/></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jpeg"/></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Прямоугольник 7"/>
          <p:cNvSpPr/>
          <p:nvPr/>
        </p:nvSpPr>
        <p:spPr>
          <a:xfrm>
            <a:off x="1071538" y="357166"/>
            <a:ext cx="7572428" cy="1569660"/>
          </a:xfrm>
          <a:prstGeom prst="rect">
            <a:avLst/>
          </a:prstGeom>
        </p:spPr>
        <p:txBody>
          <a:bodyPr wrap="square">
            <a:spAutoFit/>
          </a:bodyPr>
          <a:lstStyle/>
          <a:p>
            <a:pPr lvl="0" algn="ctr"/>
            <a:r>
              <a:rPr lang="ru-RU" b="1" dirty="0" smtClean="0">
                <a:solidFill>
                  <a:srgbClr val="002060"/>
                </a:solidFill>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a:t>
            </a:r>
          </a:p>
          <a:p>
            <a:pPr lvl="0" algn="ctr"/>
            <a:r>
              <a:rPr lang="ru-RU" b="1" u="sng" dirty="0" smtClean="0">
                <a:solidFill>
                  <a:srgbClr val="002060"/>
                </a:solidFill>
                <a:latin typeface="Times New Roman" panose="02020603050405020304" pitchFamily="18" charset="0"/>
                <a:cs typeface="Times New Roman" panose="02020603050405020304" pitchFamily="18" charset="0"/>
              </a:rPr>
              <a:t>детский сад №31 городского округа Кинешма_______ </a:t>
            </a:r>
          </a:p>
          <a:p>
            <a:pPr lvl="0" algn="ctr" eaLnBrk="0" fontAlgn="base" hangingPunct="0">
              <a:spcBef>
                <a:spcPct val="0"/>
              </a:spcBef>
              <a:spcAft>
                <a:spcPct val="0"/>
              </a:spcAf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155809, Ивановская область, город Кинешма, улица Соревнования, дом 53</a:t>
            </a:r>
          </a:p>
          <a:p>
            <a:pPr lvl="0" algn="ctr" eaLnBrk="0" fontAlgn="base" hangingPunct="0">
              <a:spcBef>
                <a:spcPct val="0"/>
              </a:spcBef>
              <a:spcAft>
                <a:spcPct val="0"/>
              </a:spcAf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тел.: 8 (49331) 2-14-34</a:t>
            </a: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 </a:t>
            </a:r>
            <a:endParaRPr lang="ru-RU" sz="1200" dirty="0" smtClean="0">
              <a:latin typeface="Times New Roman" pitchFamily="18" charset="0"/>
              <a:cs typeface="Times New Roman" pitchFamily="18" charset="0"/>
            </a:endParaRPr>
          </a:p>
          <a:p>
            <a:pPr lvl="0" algn="ctr"/>
            <a:endParaRPr lang="ru-RU" b="1" u="sng" dirty="0" smtClean="0">
              <a:solidFill>
                <a:srgbClr val="002060"/>
              </a:solidFill>
              <a:latin typeface="Times New Roman" panose="02020603050405020304" pitchFamily="18" charset="0"/>
              <a:cs typeface="Times New Roman" panose="02020603050405020304" pitchFamily="18" charset="0"/>
            </a:endParaRPr>
          </a:p>
          <a:p>
            <a:pPr lvl="0" algn="ctr"/>
            <a:r>
              <a:rPr lang="ru-RU" b="1" u="sng" dirty="0" smtClean="0">
                <a:solidFill>
                  <a:srgbClr val="002060"/>
                </a:solidFill>
                <a:latin typeface="Times New Roman" panose="02020603050405020304" pitchFamily="18" charset="0"/>
                <a:cs typeface="Times New Roman" panose="02020603050405020304" pitchFamily="18" charset="0"/>
              </a:rPr>
              <a:t>                            </a:t>
            </a:r>
            <a:endParaRPr lang="ru-RU" b="1" u="sng" dirty="0">
              <a:solidFill>
                <a:srgbClr val="002060"/>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42844" y="1357298"/>
            <a:ext cx="8643998" cy="2185214"/>
          </a:xfrm>
          <a:prstGeom prst="rect">
            <a:avLst/>
          </a:prstGeom>
        </p:spPr>
        <p:txBody>
          <a:bodyPr wrap="square">
            <a:spAutoFit/>
          </a:bodyPr>
          <a:lstStyle/>
          <a:p>
            <a:pPr lvl="0" algn="ctr"/>
            <a:r>
              <a:rPr lang="ru-RU" sz="3200" b="1" dirty="0" smtClean="0">
                <a:ln w="3175">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rPr>
              <a:t>Программа развития</a:t>
            </a:r>
          </a:p>
          <a:p>
            <a:pPr lvl="0" algn="ctr"/>
            <a:endParaRPr lang="ru-RU" b="1" dirty="0" smtClean="0">
              <a:ln w="3175">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endParaRPr>
          </a:p>
          <a:p>
            <a:pPr lvl="0" algn="ctr"/>
            <a:r>
              <a:rPr lang="ru-RU" b="1" dirty="0" smtClean="0">
                <a:ln w="3175">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rPr>
              <a:t>муниципального бюджетного дошкольного образовательного учреждения </a:t>
            </a:r>
          </a:p>
          <a:p>
            <a:pPr lvl="0" algn="ctr"/>
            <a:r>
              <a:rPr lang="ru-RU" b="1" dirty="0" smtClean="0">
                <a:ln w="3175">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rPr>
              <a:t>детский сад №31  городского округа Кинешма</a:t>
            </a:r>
          </a:p>
          <a:p>
            <a:pPr lvl="0" algn="ctr"/>
            <a:r>
              <a:rPr lang="ru-RU" b="1" dirty="0" smtClean="0">
                <a:ln w="3175">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rPr>
              <a:t>на 2023-2027 </a:t>
            </a:r>
            <a:r>
              <a:rPr lang="ru-RU" b="1" dirty="0" err="1" smtClean="0">
                <a:ln w="3175">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rPr>
              <a:t>г.г</a:t>
            </a:r>
            <a:r>
              <a:rPr lang="ru-RU" b="1" dirty="0" smtClean="0">
                <a:ln w="3175">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rPr>
              <a:t>.</a:t>
            </a:r>
          </a:p>
          <a:p>
            <a:pPr lvl="0" algn="ctr"/>
            <a:endParaRPr lang="ru-RU" sz="3200" b="1" dirty="0">
              <a:ln w="3175">
                <a:solidFill>
                  <a:srgbClr val="002060"/>
                </a:solidFill>
                <a:prstDash val="solid"/>
                <a:miter lim="800000"/>
              </a:ln>
              <a:solidFill>
                <a:srgbClr val="C00000"/>
              </a:soli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12" name="Прямоугольник 11"/>
          <p:cNvSpPr/>
          <p:nvPr/>
        </p:nvSpPr>
        <p:spPr>
          <a:xfrm>
            <a:off x="3857620" y="6000768"/>
            <a:ext cx="1565814" cy="307777"/>
          </a:xfrm>
          <a:prstGeom prst="rect">
            <a:avLst/>
          </a:prstGeom>
        </p:spPr>
        <p:txBody>
          <a:bodyPr wrap="none">
            <a:spAutoFit/>
          </a:bodyPr>
          <a:lstStyle/>
          <a:p>
            <a:pPr algn="ctr"/>
            <a:r>
              <a:rPr lang="ru-RU" sz="1400" b="1" dirty="0" smtClean="0">
                <a:ln>
                  <a:solidFill>
                    <a:srgbClr val="002060"/>
                  </a:solidFill>
                </a:ln>
                <a:latin typeface="Times New Roman" pitchFamily="18" charset="0"/>
                <a:cs typeface="Times New Roman" pitchFamily="18" charset="0"/>
              </a:rPr>
              <a:t>г. Кинешма, 2023</a:t>
            </a:r>
            <a:endParaRPr lang="ru-RU" sz="1400" b="1" dirty="0">
              <a:ln>
                <a:solidFill>
                  <a:srgbClr val="002060"/>
                </a:solidFill>
              </a:ln>
              <a:latin typeface="Times New Roman" pitchFamily="18" charset="0"/>
              <a:cs typeface="Times New Roman" pitchFamily="18"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907704" y="3150470"/>
            <a:ext cx="4950311" cy="285029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2094782" y="252691"/>
            <a:ext cx="4954436"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Участие воспитанников в конкурсах</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08240" y="404525"/>
            <a:ext cx="1538978" cy="205197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076044" y="2179913"/>
            <a:ext cx="2867580" cy="2175328"/>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087994" y="316493"/>
            <a:ext cx="1575289" cy="2228033"/>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18333" y="4581129"/>
            <a:ext cx="1271039" cy="1800200"/>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309268" y="727830"/>
            <a:ext cx="1978262" cy="1400238"/>
          </a:xfrm>
          <a:prstGeom prst="rect">
            <a:avLst/>
          </a:prstGeom>
        </p:spPr>
      </p:pic>
      <p:pic>
        <p:nvPicPr>
          <p:cNvPr id="13" name="Рисунок 12"/>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279426" y="4437112"/>
            <a:ext cx="1376520" cy="1944216"/>
          </a:xfrm>
          <a:prstGeom prst="rect">
            <a:avLst/>
          </a:prstGeom>
        </p:spPr>
      </p:pic>
      <p:pic>
        <p:nvPicPr>
          <p:cNvPr id="14" name="Рисунок 13"/>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930408" y="4824384"/>
            <a:ext cx="1864574" cy="1318312"/>
          </a:xfrm>
          <a:prstGeom prst="rect">
            <a:avLst/>
          </a:prstGeom>
        </p:spPr>
      </p:pic>
      <p:pic>
        <p:nvPicPr>
          <p:cNvPr id="15" name="Рисунок 14"/>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flipH="1">
            <a:off x="518333" y="2625822"/>
            <a:ext cx="2267744" cy="1700808"/>
          </a:xfrm>
          <a:prstGeom prst="rect">
            <a:avLst/>
          </a:prstGeom>
        </p:spPr>
      </p:pic>
      <p:pic>
        <p:nvPicPr>
          <p:cNvPr id="16" name="Рисунок 15"/>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flipH="1">
            <a:off x="5298736" y="4817006"/>
            <a:ext cx="1831857" cy="1370961"/>
          </a:xfrm>
          <a:prstGeom prst="rect">
            <a:avLst/>
          </a:prstGeom>
        </p:spPr>
      </p:pic>
      <p:pic>
        <p:nvPicPr>
          <p:cNvPr id="17" name="Рисунок 16"/>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4727839" y="776025"/>
            <a:ext cx="1818073" cy="1286855"/>
          </a:xfrm>
          <a:prstGeom prst="rect">
            <a:avLst/>
          </a:prstGeom>
        </p:spPr>
      </p:pic>
      <p:pic>
        <p:nvPicPr>
          <p:cNvPr id="18" name="Рисунок 17"/>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6214665" y="2646504"/>
            <a:ext cx="2433944" cy="1564992"/>
          </a:xfrm>
          <a:prstGeom prst="rect">
            <a:avLst/>
          </a:prstGeom>
        </p:spPr>
      </p:pic>
      <p:pic>
        <p:nvPicPr>
          <p:cNvPr id="19" name="Рисунок 18"/>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3856174" y="4448636"/>
            <a:ext cx="1356450" cy="192116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3" name="Таблица 2"/>
          <p:cNvGraphicFramePr>
            <a:graphicFrameLocks noGrp="1"/>
          </p:cNvGraphicFramePr>
          <p:nvPr>
            <p:extLst>
              <p:ext uri="{D42A27DB-BD31-4B8C-83A1-F6EECF244321}">
                <p14:modId xmlns:p14="http://schemas.microsoft.com/office/powerpoint/2010/main" xmlns="" val="3430146198"/>
              </p:ext>
            </p:extLst>
          </p:nvPr>
        </p:nvGraphicFramePr>
        <p:xfrm>
          <a:off x="575556" y="1092800"/>
          <a:ext cx="7992888" cy="2804160"/>
        </p:xfrm>
        <a:graphic>
          <a:graphicData uri="http://schemas.openxmlformats.org/drawingml/2006/table">
            <a:tbl>
              <a:tblPr firstRow="1" firstCol="1" lastRow="1" lastCol="1" bandRow="1" bandCol="1">
                <a:tableStyleId>{5C22544A-7EE6-4342-B048-85BDC9FD1C3A}</a:tableStyleId>
              </a:tblPr>
              <a:tblGrid>
                <a:gridCol w="5040560"/>
                <a:gridCol w="2952328"/>
              </a:tblGrid>
              <a:tr h="164985">
                <a:tc>
                  <a:txBody>
                    <a:bodyPr/>
                    <a:lstStyle/>
                    <a:p>
                      <a:pPr marL="1494155" marR="989965" algn="just">
                        <a:lnSpc>
                          <a:spcPct val="115000"/>
                        </a:lnSpc>
                        <a:spcAft>
                          <a:spcPts val="0"/>
                        </a:spcAft>
                      </a:pPr>
                      <a:r>
                        <a:rPr lang="ru-RU" sz="1600" dirty="0">
                          <a:solidFill>
                            <a:srgbClr val="002060"/>
                          </a:solidFill>
                          <a:effectLst/>
                          <a:latin typeface="Times New Roman" panose="02020603050405020304" pitchFamily="18" charset="0"/>
                          <a:cs typeface="Times New Roman" panose="02020603050405020304" pitchFamily="18" charset="0"/>
                        </a:rPr>
                        <a:t>Сильная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сторона</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0170" algn="just">
                        <a:lnSpc>
                          <a:spcPct val="115000"/>
                        </a:lnSpc>
                        <a:spcAft>
                          <a:spcPts val="0"/>
                        </a:spcAft>
                      </a:pPr>
                      <a:r>
                        <a:rPr lang="ru-RU" sz="1600" dirty="0">
                          <a:solidFill>
                            <a:srgbClr val="002060"/>
                          </a:solidFill>
                          <a:effectLst/>
                          <a:latin typeface="Times New Roman" panose="02020603050405020304" pitchFamily="18" charset="0"/>
                          <a:cs typeface="Times New Roman" panose="02020603050405020304" pitchFamily="18" charset="0"/>
                        </a:rPr>
                        <a:t>Слабая сторона</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79231">
                <a:tc>
                  <a:txBody>
                    <a:bodyPr/>
                    <a:lstStyle/>
                    <a:p>
                      <a:pPr marL="342900" marR="62865" lvl="0" indent="-342900" algn="just">
                        <a:lnSpc>
                          <a:spcPct val="115000"/>
                        </a:lnSpc>
                        <a:spcAft>
                          <a:spcPts val="0"/>
                        </a:spcAft>
                        <a:buSzPts val="1200"/>
                        <a:buFont typeface="Times New Roman" panose="02020603050405020304" pitchFamily="18" charset="0"/>
                        <a:buChar char="•"/>
                        <a:tabLst>
                          <a:tab pos="295910" algn="l"/>
                        </a:tabLst>
                      </a:pPr>
                      <a:r>
                        <a:rPr lang="ru-RU" sz="1600" dirty="0">
                          <a:solidFill>
                            <a:srgbClr val="002060"/>
                          </a:solidFill>
                          <a:effectLst/>
                          <a:latin typeface="Times New Roman" panose="02020603050405020304" pitchFamily="18" charset="0"/>
                          <a:cs typeface="Times New Roman" panose="02020603050405020304" pitchFamily="18" charset="0"/>
                        </a:rPr>
                        <a:t>Материальная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база,</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ресурсы,</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информационно-</a:t>
                      </a:r>
                      <a:r>
                        <a:rPr lang="ru-RU" sz="1600" spc="-28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техническое обеспечение</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МБДОУ д/с №31 на данном</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этапе</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соответствует</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реализуемой</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образовательной</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программе дошкольного образования МБДОУ д/с №31,</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особенностями</a:t>
                      </a:r>
                      <a:r>
                        <a:rPr lang="ru-RU" sz="1600" spc="-1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развития</a:t>
                      </a:r>
                      <a:r>
                        <a:rPr lang="ru-RU" sz="1600" spc="1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детей</a:t>
                      </a:r>
                      <a:r>
                        <a:rPr lang="ru-RU" sz="1600" spc="-1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на</a:t>
                      </a:r>
                      <a:r>
                        <a:rPr lang="ru-RU" sz="1600" spc="28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85%</a:t>
                      </a:r>
                      <a:endParaRPr lang="ru-RU" sz="1400" dirty="0">
                        <a:solidFill>
                          <a:srgbClr val="002060"/>
                        </a:solidFill>
                        <a:effectLst/>
                        <a:latin typeface="Times New Roman" panose="02020603050405020304" pitchFamily="18" charset="0"/>
                        <a:cs typeface="Times New Roman" panose="02020603050405020304" pitchFamily="18" charset="0"/>
                      </a:endParaRPr>
                    </a:p>
                    <a:p>
                      <a:pPr marL="342900" marR="62865" lvl="0" indent="-342900" algn="just">
                        <a:lnSpc>
                          <a:spcPct val="115000"/>
                        </a:lnSpc>
                        <a:spcAft>
                          <a:spcPts val="0"/>
                        </a:spcAft>
                        <a:buSzPts val="1200"/>
                        <a:buFont typeface="Times New Roman" panose="02020603050405020304" pitchFamily="18" charset="0"/>
                        <a:buChar char="•"/>
                        <a:tabLst>
                          <a:tab pos="295910" algn="l"/>
                        </a:tabLst>
                      </a:pPr>
                      <a:r>
                        <a:rPr lang="ru-RU" sz="1600" dirty="0">
                          <a:solidFill>
                            <a:srgbClr val="002060"/>
                          </a:solidFill>
                          <a:effectLst/>
                          <a:latin typeface="Times New Roman" panose="02020603050405020304" pitchFamily="18" charset="0"/>
                          <a:cs typeface="Times New Roman" panose="02020603050405020304" pitchFamily="18" charset="0"/>
                        </a:rPr>
                        <a:t>Система мониторинга уровня развития детей позволяет выявить сильные и слабые стороны развития дошкольника.</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6675" marR="59690" algn="just">
                        <a:lnSpc>
                          <a:spcPct val="115000"/>
                        </a:lnSpc>
                        <a:spcAft>
                          <a:spcPts val="0"/>
                        </a:spcAft>
                      </a:pPr>
                      <a:r>
                        <a:rPr lang="ru-RU" sz="1600" dirty="0">
                          <a:solidFill>
                            <a:srgbClr val="002060"/>
                          </a:solidFill>
                          <a:effectLst/>
                          <a:latin typeface="Times New Roman" panose="02020603050405020304" pitchFamily="18" charset="0"/>
                          <a:cs typeface="Times New Roman" panose="02020603050405020304" pitchFamily="18" charset="0"/>
                        </a:rPr>
                        <a:t>-</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Потребность</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в</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обновлении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развитии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материально-технической</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базы</a:t>
                      </a:r>
                      <a:endParaRPr lang="ru-RU" sz="1400" dirty="0">
                        <a:solidFill>
                          <a:srgbClr val="002060"/>
                        </a:solidFill>
                        <a:effectLst/>
                        <a:latin typeface="Times New Roman" panose="02020603050405020304" pitchFamily="18" charset="0"/>
                        <a:cs typeface="Times New Roman" panose="02020603050405020304" pitchFamily="18" charset="0"/>
                      </a:endParaRPr>
                    </a:p>
                    <a:p>
                      <a:pPr marL="66675" marR="59690" algn="just">
                        <a:lnSpc>
                          <a:spcPct val="115000"/>
                        </a:lnSpc>
                        <a:spcAft>
                          <a:spcPts val="0"/>
                        </a:spcAft>
                        <a:tabLst>
                          <a:tab pos="1913255" algn="l"/>
                        </a:tabLst>
                      </a:pPr>
                      <a:r>
                        <a:rPr lang="ru-RU" sz="1600" dirty="0">
                          <a:solidFill>
                            <a:srgbClr val="002060"/>
                          </a:solidFill>
                          <a:effectLst/>
                          <a:latin typeface="Times New Roman" panose="02020603050405020304" pitchFamily="18" charset="0"/>
                          <a:cs typeface="Times New Roman" panose="02020603050405020304" pitchFamily="18" charset="0"/>
                        </a:rPr>
                        <a:t>- Недостаточная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компьютеризация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образовательного процесса,</a:t>
                      </a:r>
                      <a:r>
                        <a:rPr lang="ru-RU" sz="1600" spc="-29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необходимая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для</a:t>
                      </a:r>
                      <a:r>
                        <a:rPr lang="ru-RU" sz="1600" spc="30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использования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ИКТ.</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TextBox 3"/>
          <p:cNvSpPr txBox="1"/>
          <p:nvPr/>
        </p:nvSpPr>
        <p:spPr>
          <a:xfrm>
            <a:off x="1115616" y="476672"/>
            <a:ext cx="6912768" cy="461665"/>
          </a:xfrm>
          <a:prstGeom prst="rect">
            <a:avLst/>
          </a:prstGeom>
          <a:noFill/>
        </p:spPr>
        <p:txBody>
          <a:bodyPr wrap="square" rtlCol="0">
            <a:spAutoFit/>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Вывод:</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TextBox 4"/>
          <p:cNvSpPr txBox="1"/>
          <p:nvPr/>
        </p:nvSpPr>
        <p:spPr>
          <a:xfrm>
            <a:off x="575556" y="4293096"/>
            <a:ext cx="7992888" cy="1384995"/>
          </a:xfrm>
          <a:prstGeom prst="rect">
            <a:avLst/>
          </a:prstGeom>
          <a:noFill/>
        </p:spPr>
        <p:txBody>
          <a:bodyPr wrap="square" rtlCol="0">
            <a:spAutoFit/>
          </a:bodyPr>
          <a:lstStyle/>
          <a:p>
            <a:pPr algn="ctr"/>
            <a:r>
              <a:rPr lang="ru-RU" sz="2800">
                <a:solidFill>
                  <a:srgbClr val="002060"/>
                </a:solidFill>
                <a:latin typeface="Times New Roman" panose="02020603050405020304" pitchFamily="18" charset="0"/>
                <a:cs typeface="Times New Roman" panose="02020603050405020304" pitchFamily="18" charset="0"/>
              </a:rPr>
              <a:t>Проект сохраняет свою актуальность, его реализация будет продолжена в рамках проекта «Успешный ребенок» </a:t>
            </a:r>
            <a:endParaRPr lang="ru-RU" sz="28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428596" y="206511"/>
            <a:ext cx="8215370"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Анализ реализации проекта «Качество образования»</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TextBox 1"/>
          <p:cNvSpPr txBox="1"/>
          <p:nvPr/>
        </p:nvSpPr>
        <p:spPr>
          <a:xfrm>
            <a:off x="397583" y="668176"/>
            <a:ext cx="8103844" cy="1631216"/>
          </a:xfrm>
          <a:prstGeom prst="rect">
            <a:avLst/>
          </a:prstGeom>
          <a:noFill/>
        </p:spPr>
        <p:txBody>
          <a:bodyPr wrap="square" rtlCol="0">
            <a:spAutoFit/>
          </a:bodyPr>
          <a:lstStyle/>
          <a:p>
            <a:r>
              <a:rPr lang="ru-RU" sz="2000" b="1" dirty="0">
                <a:latin typeface="Times New Roman" panose="02020603050405020304" pitchFamily="18" charset="0"/>
                <a:cs typeface="Times New Roman" panose="02020603050405020304" pitchFamily="18" charset="0"/>
              </a:rPr>
              <a:t>Цель:</a:t>
            </a:r>
            <a:r>
              <a:rPr lang="ru-RU" sz="2000" dirty="0">
                <a:latin typeface="Times New Roman" panose="02020603050405020304" pitchFamily="18" charset="0"/>
                <a:cs typeface="Times New Roman" panose="02020603050405020304" pitchFamily="18" charset="0"/>
              </a:rPr>
              <a:t> создание условий для обеспечения уровня и качества подготовки выпускников требованиям ФГОС ДО для участия всех заинтересованных субъектов в управлении качеством образования и обеспечения объективной оценки соответствия образовательной деятельности требованиям ФГОС.</a:t>
            </a:r>
          </a:p>
        </p:txBody>
      </p:sp>
      <p:sp>
        <p:nvSpPr>
          <p:cNvPr id="4" name="TextBox 3"/>
          <p:cNvSpPr txBox="1"/>
          <p:nvPr/>
        </p:nvSpPr>
        <p:spPr>
          <a:xfrm>
            <a:off x="428596" y="5301208"/>
            <a:ext cx="8215370" cy="1200329"/>
          </a:xfrm>
          <a:prstGeom prst="rect">
            <a:avLst/>
          </a:prstGeom>
          <a:noFill/>
        </p:spPr>
        <p:txBody>
          <a:bodyPr wrap="square" rtlCol="0">
            <a:spAutoFit/>
          </a:bodyPr>
          <a:lstStyle/>
          <a:p>
            <a:pPr algn="ctr"/>
            <a:r>
              <a:rPr lang="ru-RU" sz="2400" dirty="0">
                <a:latin typeface="Times New Roman" panose="02020603050405020304" pitchFamily="18" charset="0"/>
                <a:cs typeface="Times New Roman" panose="02020603050405020304" pitchFamily="18" charset="0"/>
              </a:rPr>
              <a:t>По итогам независимой оценки качества образования </a:t>
            </a:r>
            <a:r>
              <a:rPr lang="ru-RU" sz="2400" dirty="0" smtClean="0">
                <a:latin typeface="Times New Roman" panose="02020603050405020304" pitchFamily="18" charset="0"/>
                <a:cs typeface="Times New Roman" panose="02020603050405020304" pitchFamily="18" charset="0"/>
              </a:rPr>
              <a:t> среди дошкольных образовательных учреждений </a:t>
            </a:r>
            <a:r>
              <a:rPr lang="ru-RU" sz="2400" dirty="0" err="1">
                <a:latin typeface="Times New Roman" panose="02020603050405020304" pitchFamily="18" charset="0"/>
                <a:cs typeface="Times New Roman" panose="02020603050405020304" pitchFamily="18" charset="0"/>
              </a:rPr>
              <a:t>г.о</a:t>
            </a:r>
            <a:r>
              <a:rPr lang="ru-RU" sz="2400" dirty="0">
                <a:latin typeface="Times New Roman" panose="02020603050405020304" pitchFamily="18" charset="0"/>
                <a:cs typeface="Times New Roman" panose="02020603050405020304" pitchFamily="18" charset="0"/>
              </a:rPr>
              <a:t>. Кинешма МБДОУ д/с№31 в 2022 году на пятом месте.</a:t>
            </a:r>
          </a:p>
        </p:txBody>
      </p:sp>
      <p:graphicFrame>
        <p:nvGraphicFramePr>
          <p:cNvPr id="13" name="Диаграмма 12"/>
          <p:cNvGraphicFramePr/>
          <p:nvPr>
            <p:extLst>
              <p:ext uri="{D42A27DB-BD31-4B8C-83A1-F6EECF244321}">
                <p14:modId xmlns:p14="http://schemas.microsoft.com/office/powerpoint/2010/main" xmlns="" val="43825885"/>
              </p:ext>
            </p:extLst>
          </p:nvPr>
        </p:nvGraphicFramePr>
        <p:xfrm>
          <a:off x="1261940" y="2322347"/>
          <a:ext cx="5869898" cy="2955905"/>
        </p:xfrm>
        <a:graphic>
          <a:graphicData uri="http://schemas.openxmlformats.org/drawingml/2006/chart">
            <c:chart xmlns:c="http://schemas.openxmlformats.org/drawingml/2006/chart" xmlns:r="http://schemas.openxmlformats.org/officeDocument/2006/relationships" r:id="rId3"/>
          </a:graphicData>
        </a:graphic>
      </p:graphicFrame>
      <p:pic>
        <p:nvPicPr>
          <p:cNvPr id="5" name="Рисунок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393707" y="2284248"/>
            <a:ext cx="4000071" cy="2527559"/>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263858" y="4446267"/>
            <a:ext cx="2565397" cy="192605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33628" y="299256"/>
            <a:ext cx="2576919" cy="1932689"/>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74607" y="2354146"/>
            <a:ext cx="1894959" cy="1421219"/>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6242957" y="299257"/>
            <a:ext cx="2410524" cy="1833600"/>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07463" y="3853105"/>
            <a:ext cx="2519214" cy="2519214"/>
          </a:xfrm>
          <a:prstGeom prst="rect">
            <a:avLst/>
          </a:prstGeom>
        </p:spPr>
      </p:pic>
      <p:pic>
        <p:nvPicPr>
          <p:cNvPr id="12" name="Рисунок 11"/>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6155220" y="3823001"/>
            <a:ext cx="2567147" cy="2567147"/>
          </a:xfrm>
          <a:prstGeom prst="rect">
            <a:avLst/>
          </a:prstGeom>
        </p:spPr>
      </p:pic>
      <p:pic>
        <p:nvPicPr>
          <p:cNvPr id="13" name="Рисунок 12"/>
          <p:cNvPicPr>
            <a:picLocks noChangeAspect="1"/>
          </p:cNvPicPr>
          <p:nvPr/>
        </p:nvPicPr>
        <p:blipFill rotWithShape="1">
          <a:blip r:embed="rId9" cstate="print">
            <a:extLst>
              <a:ext uri="{28A0092B-C50C-407E-A947-70E740481C1C}">
                <a14:useLocalDpi xmlns:a14="http://schemas.microsoft.com/office/drawing/2010/main" xmlns="" val="0"/>
              </a:ext>
            </a:extLst>
          </a:blip>
          <a:srcRect b="14663"/>
          <a:stretch/>
        </p:blipFill>
        <p:spPr>
          <a:xfrm>
            <a:off x="3263858" y="334047"/>
            <a:ext cx="2469258" cy="1298892"/>
          </a:xfrm>
          <a:prstGeom prst="rect">
            <a:avLst/>
          </a:prstGeom>
        </p:spPr>
      </p:pic>
      <p:pic>
        <p:nvPicPr>
          <p:cNvPr id="15" name="Рисунок 14"/>
          <p:cNvPicPr>
            <a:picLocks noChangeAspect="1"/>
          </p:cNvPicPr>
          <p:nvPr/>
        </p:nvPicPr>
        <p:blipFill rotWithShape="1">
          <a:blip r:embed="rId10" cstate="print">
            <a:extLst>
              <a:ext uri="{28A0092B-C50C-407E-A947-70E740481C1C}">
                <a14:useLocalDpi xmlns:a14="http://schemas.microsoft.com/office/drawing/2010/main" xmlns="" val="0"/>
              </a:ext>
            </a:extLst>
          </a:blip>
          <a:srcRect t="10649" b="17364"/>
          <a:stretch/>
        </p:blipFill>
        <p:spPr>
          <a:xfrm>
            <a:off x="3583334" y="1916166"/>
            <a:ext cx="1878219" cy="2406369"/>
          </a:xfrm>
          <a:prstGeom prst="rect">
            <a:avLst/>
          </a:prstGeom>
        </p:spPr>
      </p:pic>
      <p:pic>
        <p:nvPicPr>
          <p:cNvPr id="16" name="Рисунок 15"/>
          <p:cNvPicPr>
            <a:picLocks noChangeAspect="1"/>
          </p:cNvPicPr>
          <p:nvPr/>
        </p:nvPicPr>
        <p:blipFill rotWithShape="1">
          <a:blip r:embed="rId11" cstate="print">
            <a:extLst>
              <a:ext uri="{28A0092B-C50C-407E-A947-70E740481C1C}">
                <a14:useLocalDpi xmlns:a14="http://schemas.microsoft.com/office/drawing/2010/main" xmlns="" val="0"/>
              </a:ext>
            </a:extLst>
          </a:blip>
          <a:srcRect t="18500" b="24801"/>
          <a:stretch/>
        </p:blipFill>
        <p:spPr>
          <a:xfrm>
            <a:off x="6396032" y="2265363"/>
            <a:ext cx="1992392" cy="151000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3" name="Таблица 2"/>
          <p:cNvGraphicFramePr>
            <a:graphicFrameLocks noGrp="1"/>
          </p:cNvGraphicFramePr>
          <p:nvPr>
            <p:extLst>
              <p:ext uri="{D42A27DB-BD31-4B8C-83A1-F6EECF244321}">
                <p14:modId xmlns:p14="http://schemas.microsoft.com/office/powerpoint/2010/main" xmlns="" val="4197625478"/>
              </p:ext>
            </p:extLst>
          </p:nvPr>
        </p:nvGraphicFramePr>
        <p:xfrm>
          <a:off x="1080696" y="413407"/>
          <a:ext cx="6768498" cy="288057"/>
        </p:xfrm>
        <a:graphic>
          <a:graphicData uri="http://schemas.openxmlformats.org/drawingml/2006/table">
            <a:tbl>
              <a:tblPr firstRow="1" firstCol="1" lastRow="1" lastCol="1" bandRow="1" bandCol="1">
                <a:tableStyleId>{5C22544A-7EE6-4342-B048-85BDC9FD1C3A}</a:tableStyleId>
              </a:tblPr>
              <a:tblGrid>
                <a:gridCol w="6768498"/>
              </a:tblGrid>
              <a:tr h="288057">
                <a:tc>
                  <a:txBody>
                    <a:bodyPr/>
                    <a:lstStyle/>
                    <a:p>
                      <a:pPr marL="342900" marR="62865" lvl="0" indent="-342900" algn="just">
                        <a:lnSpc>
                          <a:spcPct val="115000"/>
                        </a:lnSpc>
                        <a:spcAft>
                          <a:spcPts val="0"/>
                        </a:spcAft>
                        <a:buSzPts val="1200"/>
                        <a:buFont typeface="Times New Roman" panose="02020603050405020304" pitchFamily="18" charset="0"/>
                        <a:buChar char="•"/>
                        <a:tabLst>
                          <a:tab pos="295910" algn="l"/>
                        </a:tabLst>
                      </a:pP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TextBox 3"/>
          <p:cNvSpPr txBox="1"/>
          <p:nvPr/>
        </p:nvSpPr>
        <p:spPr>
          <a:xfrm>
            <a:off x="1115616" y="266609"/>
            <a:ext cx="6192688" cy="461665"/>
          </a:xfrm>
          <a:prstGeom prst="rect">
            <a:avLst/>
          </a:prstGeom>
          <a:noFill/>
        </p:spPr>
        <p:txBody>
          <a:bodyPr wrap="square" rtlCol="0">
            <a:spAutoFit/>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Вывод:</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575556" y="850526"/>
            <a:ext cx="7992888" cy="3785652"/>
          </a:xfrm>
          <a:prstGeom prst="rect">
            <a:avLst/>
          </a:prstGeom>
          <a:noFill/>
        </p:spPr>
        <p:txBody>
          <a:bodyPr wrap="square" rtlCol="0">
            <a:spAutoFit/>
          </a:bodyPr>
          <a:lstStyle/>
          <a:p>
            <a:pPr indent="457200" algn="just"/>
            <a:r>
              <a:rPr lang="ru-RU" sz="2000" dirty="0" smtClean="0">
                <a:latin typeface="Times New Roman" panose="02020603050405020304" pitchFamily="18" charset="0"/>
                <a:cs typeface="Times New Roman" panose="02020603050405020304" pitchFamily="18" charset="0"/>
              </a:rPr>
              <a:t>Успешное </a:t>
            </a:r>
            <a:r>
              <a:rPr lang="ru-RU" sz="2000" dirty="0">
                <a:latin typeface="Times New Roman" panose="02020603050405020304" pitchFamily="18" charset="0"/>
                <a:cs typeface="Times New Roman" panose="02020603050405020304" pitchFamily="18" charset="0"/>
              </a:rPr>
              <a:t>усвоение детьми знаний, умений и навыков по всем разделам программы возможно лишь при осуществлении комплексного, личностно-ориентированного подхода к каждому ребенку, при взаимодействии педагогов детского сада, медицинского персонала и родителей, включение различных видов деятельности в учебно-воспитательный процесс. Среди детей разного возраста доминирует средний и высокий уровень интеллектуального развития.</a:t>
            </a:r>
          </a:p>
          <a:p>
            <a:pPr indent="457200" algn="just"/>
            <a:r>
              <a:rPr lang="ru-RU" sz="2000" dirty="0">
                <a:latin typeface="Times New Roman" panose="02020603050405020304" pitchFamily="18" charset="0"/>
                <a:cs typeface="Times New Roman" panose="02020603050405020304" pitchFamily="18" charset="0"/>
              </a:rPr>
              <a:t>Педагогическим коллективом было принято решение о совершенствовании условий для развития интеллектуальных способностей детей, используя различные методы обучения, при которых тяга к познанию и восприятию того или иного материала станет постоянной и преобладающей.</a:t>
            </a:r>
          </a:p>
        </p:txBody>
      </p:sp>
      <p:pic>
        <p:nvPicPr>
          <p:cNvPr id="8" name="Рисунок 7"/>
          <p:cNvPicPr>
            <a:picLocks noChangeAspect="1"/>
          </p:cNvPicPr>
          <p:nvPr/>
        </p:nvPicPr>
        <p:blipFill rotWithShape="1">
          <a:blip r:embed="rId3" cstate="print">
            <a:extLst>
              <a:ext uri="{28A0092B-C50C-407E-A947-70E740481C1C}">
                <a14:useLocalDpi xmlns:a14="http://schemas.microsoft.com/office/drawing/2010/main" xmlns="" val="0"/>
              </a:ext>
            </a:extLst>
          </a:blip>
          <a:srcRect t="24580" b="5840"/>
          <a:stretch/>
        </p:blipFill>
        <p:spPr>
          <a:xfrm>
            <a:off x="2699792" y="4599012"/>
            <a:ext cx="3402124" cy="1775384"/>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95536" y="4758430"/>
            <a:ext cx="2075723" cy="1556792"/>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330449" y="4696426"/>
            <a:ext cx="2123728" cy="1592796"/>
          </a:xfrm>
          <a:prstGeom prst="rect">
            <a:avLst/>
          </a:prstGeom>
        </p:spPr>
      </p:pic>
    </p:spTree>
    <p:extLst>
      <p:ext uri="{BB962C8B-B14F-4D97-AF65-F5344CB8AC3E}">
        <p14:creationId xmlns:p14="http://schemas.microsoft.com/office/powerpoint/2010/main" xmlns="" val="731104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3"/>
          <a:stretch>
            <a:fillRect/>
          </a:stretch>
        </p:blipFill>
        <p:spPr>
          <a:xfrm>
            <a:off x="0" y="0"/>
            <a:ext cx="9144000" cy="6858000"/>
          </a:xfrm>
          <a:prstGeom prst="rect">
            <a:avLst/>
          </a:prstGeom>
        </p:spPr>
      </p:pic>
      <p:graphicFrame>
        <p:nvGraphicFramePr>
          <p:cNvPr id="3" name="Таблица 2"/>
          <p:cNvGraphicFramePr>
            <a:graphicFrameLocks noGrp="1"/>
          </p:cNvGraphicFramePr>
          <p:nvPr>
            <p:extLst>
              <p:ext uri="{D42A27DB-BD31-4B8C-83A1-F6EECF244321}">
                <p14:modId xmlns:p14="http://schemas.microsoft.com/office/powerpoint/2010/main" xmlns="" val="4273694440"/>
              </p:ext>
            </p:extLst>
          </p:nvPr>
        </p:nvGraphicFramePr>
        <p:xfrm>
          <a:off x="575556" y="938337"/>
          <a:ext cx="7992888" cy="3965906"/>
        </p:xfrm>
        <a:graphic>
          <a:graphicData uri="http://schemas.openxmlformats.org/drawingml/2006/table">
            <a:tbl>
              <a:tblPr firstRow="1" firstCol="1" lastRow="1" lastCol="1" bandRow="1" bandCol="1">
                <a:tableStyleId>{5C22544A-7EE6-4342-B048-85BDC9FD1C3A}</a:tableStyleId>
              </a:tblPr>
              <a:tblGrid>
                <a:gridCol w="5040560"/>
                <a:gridCol w="2952328"/>
              </a:tblGrid>
              <a:tr h="342405">
                <a:tc>
                  <a:txBody>
                    <a:bodyPr/>
                    <a:lstStyle/>
                    <a:p>
                      <a:pPr marL="1494155" marR="989965" algn="just">
                        <a:lnSpc>
                          <a:spcPct val="115000"/>
                        </a:lnSpc>
                        <a:spcAft>
                          <a:spcPts val="0"/>
                        </a:spcAft>
                      </a:pPr>
                      <a:r>
                        <a:rPr lang="ru-RU" sz="1600" dirty="0">
                          <a:solidFill>
                            <a:srgbClr val="002060"/>
                          </a:solidFill>
                          <a:effectLst/>
                          <a:latin typeface="Times New Roman" panose="02020603050405020304" pitchFamily="18" charset="0"/>
                          <a:cs typeface="Times New Roman" panose="02020603050405020304" pitchFamily="18" charset="0"/>
                        </a:rPr>
                        <a:t>Сильная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сторона</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0170" algn="just">
                        <a:lnSpc>
                          <a:spcPct val="115000"/>
                        </a:lnSpc>
                        <a:spcAft>
                          <a:spcPts val="0"/>
                        </a:spcAft>
                      </a:pPr>
                      <a:r>
                        <a:rPr lang="ru-RU" sz="1600" dirty="0">
                          <a:solidFill>
                            <a:srgbClr val="002060"/>
                          </a:solidFill>
                          <a:effectLst/>
                          <a:latin typeface="Times New Roman" panose="02020603050405020304" pitchFamily="18" charset="0"/>
                          <a:cs typeface="Times New Roman" panose="02020603050405020304" pitchFamily="18" charset="0"/>
                        </a:rPr>
                        <a:t>Слабая сторона</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37303">
                <a:tc>
                  <a:txBody>
                    <a:bodyPr/>
                    <a:lstStyle/>
                    <a:p>
                      <a:pPr marL="182563" marR="63500" lvl="0" indent="-182563" algn="just">
                        <a:lnSpc>
                          <a:spcPct val="115000"/>
                        </a:lnSpc>
                        <a:spcAft>
                          <a:spcPts val="0"/>
                        </a:spcAft>
                        <a:buSzPts val="1200"/>
                        <a:buFont typeface="Times New Roman" panose="02020603050405020304" pitchFamily="18" charset="0"/>
                        <a:buChar char="•"/>
                        <a:tabLst>
                          <a:tab pos="273685" algn="l"/>
                        </a:tabLst>
                      </a:pPr>
                      <a:r>
                        <a:rPr lang="ru-RU" sz="1600" dirty="0">
                          <a:solidFill>
                            <a:srgbClr val="002060"/>
                          </a:solidFill>
                          <a:effectLst/>
                          <a:latin typeface="Times New Roman" panose="02020603050405020304" pitchFamily="18" charset="0"/>
                          <a:ea typeface="Times New Roman" panose="02020603050405020304" pitchFamily="18" charset="0"/>
                        </a:rPr>
                        <a:t>Качество,</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предоставляемых</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образовательных</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услуг</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находится</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на</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достойном</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уровне,</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о</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чём</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свидетельствует</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мониторинг</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образовательного</a:t>
                      </a:r>
                      <a:r>
                        <a:rPr lang="ru-RU" sz="1600" spc="-28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процесса,</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уровень</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подготовки</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к</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школьному</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обучению.</a:t>
                      </a:r>
                      <a:endParaRPr lang="ru-RU" sz="1400" dirty="0">
                        <a:solidFill>
                          <a:srgbClr val="002060"/>
                        </a:solidFill>
                        <a:effectLst/>
                        <a:latin typeface="Times New Roman" panose="02020603050405020304" pitchFamily="18" charset="0"/>
                        <a:ea typeface="Times New Roman" panose="02020603050405020304" pitchFamily="18" charset="0"/>
                      </a:endParaRPr>
                    </a:p>
                    <a:p>
                      <a:pPr marL="182563" marR="67310" lvl="0" indent="-182563" algn="just">
                        <a:lnSpc>
                          <a:spcPct val="115000"/>
                        </a:lnSpc>
                        <a:spcAft>
                          <a:spcPts val="0"/>
                        </a:spcAft>
                        <a:buSzPts val="1200"/>
                        <a:buFont typeface="Times New Roman" panose="02020603050405020304" pitchFamily="18" charset="0"/>
                        <a:buChar char="•"/>
                      </a:pPr>
                      <a:r>
                        <a:rPr lang="ru-RU" sz="1600" dirty="0">
                          <a:solidFill>
                            <a:srgbClr val="002060"/>
                          </a:solidFill>
                          <a:effectLst/>
                          <a:latin typeface="Times New Roman" panose="02020603050405020304" pitchFamily="18" charset="0"/>
                          <a:ea typeface="Times New Roman" panose="02020603050405020304" pitchFamily="18" charset="0"/>
                        </a:rPr>
                        <a:t>социальные условия микрорайона способствуют</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успешной</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социализации</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воспитанников ДОУ.</a:t>
                      </a:r>
                      <a:endParaRPr lang="ru-RU" sz="1400" dirty="0">
                        <a:solidFill>
                          <a:srgbClr val="002060"/>
                        </a:solidFill>
                        <a:effectLst/>
                        <a:latin typeface="Times New Roman" panose="02020603050405020304" pitchFamily="18" charset="0"/>
                        <a:ea typeface="Times New Roman" panose="02020603050405020304" pitchFamily="18" charset="0"/>
                      </a:endParaRPr>
                    </a:p>
                    <a:p>
                      <a:pPr marL="182563" marR="66040" lvl="0" indent="-182563" algn="just">
                        <a:lnSpc>
                          <a:spcPct val="115000"/>
                        </a:lnSpc>
                        <a:spcAft>
                          <a:spcPts val="0"/>
                        </a:spcAft>
                        <a:buSzPts val="1200"/>
                        <a:buFont typeface="Times New Roman" panose="02020603050405020304" pitchFamily="18" charset="0"/>
                        <a:buChar char="•"/>
                        <a:tabLst>
                          <a:tab pos="524510" algn="l"/>
                        </a:tabLst>
                      </a:pPr>
                      <a:r>
                        <a:rPr lang="ru-RU" sz="1600" dirty="0">
                          <a:solidFill>
                            <a:srgbClr val="002060"/>
                          </a:solidFill>
                          <a:effectLst/>
                          <a:latin typeface="Times New Roman" panose="02020603050405020304" pitchFamily="18" charset="0"/>
                          <a:ea typeface="Times New Roman" panose="02020603050405020304" pitchFamily="18" charset="0"/>
                        </a:rPr>
                        <a:t>В ДОУ сложились традиции проведения многих</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мероприятий,</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направленных</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на</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развитие</a:t>
                      </a:r>
                      <a:r>
                        <a:rPr lang="ru-RU" sz="1600" spc="-28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творческого</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потенциала дошкольников</a:t>
                      </a:r>
                      <a:endParaRPr lang="ru-RU" sz="1400" dirty="0">
                        <a:solidFill>
                          <a:srgbClr val="002060"/>
                        </a:solidFill>
                        <a:effectLst/>
                        <a:latin typeface="Times New Roman" panose="02020603050405020304" pitchFamily="18" charset="0"/>
                        <a:ea typeface="Times New Roman" panose="02020603050405020304" pitchFamily="18" charset="0"/>
                      </a:endParaRPr>
                    </a:p>
                    <a:p>
                      <a:pPr marL="182563" marR="62230" lvl="0" indent="-182563" algn="just">
                        <a:lnSpc>
                          <a:spcPct val="112000"/>
                        </a:lnSpc>
                        <a:spcAft>
                          <a:spcPts val="0"/>
                        </a:spcAft>
                        <a:buSzPts val="1100"/>
                        <a:buFont typeface="Calibri" panose="020F0502020204030204" pitchFamily="34" charset="0"/>
                        <a:buChar char="•"/>
                        <a:tabLst>
                          <a:tab pos="563880" algn="l"/>
                        </a:tabLst>
                      </a:pP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Дети</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старшего</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дошкольного</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возраста</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активно</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включены</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в</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инновационную</a:t>
                      </a:r>
                      <a:r>
                        <a:rPr lang="ru-RU" sz="1600" spc="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деятельность</a:t>
                      </a:r>
                      <a:r>
                        <a:rPr lang="ru-RU" sz="1600" spc="-28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детского</a:t>
                      </a:r>
                      <a:r>
                        <a:rPr lang="ru-RU" sz="1600" spc="19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сада</a:t>
                      </a:r>
                      <a:r>
                        <a:rPr lang="ru-RU" sz="1600" spc="17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(образовательные</a:t>
                      </a:r>
                      <a:r>
                        <a:rPr lang="ru-RU" sz="1600" spc="145"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 </a:t>
                      </a:r>
                      <a:r>
                        <a:rPr lang="ru-RU" sz="1600" dirty="0" smtClean="0">
                          <a:solidFill>
                            <a:srgbClr val="002060"/>
                          </a:solidFill>
                          <a:effectLst/>
                          <a:latin typeface="Times New Roman" panose="02020603050405020304" pitchFamily="18" charset="0"/>
                          <a:ea typeface="Calibri" panose="020F0502020204030204" pitchFamily="34" charset="0"/>
                          <a:cs typeface="Calibri" panose="020F0502020204030204" pitchFamily="34" charset="0"/>
                        </a:rPr>
                        <a:t>маршруты)</a:t>
                      </a:r>
                      <a:endParaRPr lang="ru-RU" sz="1400" dirty="0">
                        <a:solidFill>
                          <a:srgbClr val="002060"/>
                        </a:solidFill>
                        <a:effectLst/>
                        <a:latin typeface="Times New Roman" panose="02020603050405020304" pitchFamily="18" charset="0"/>
                        <a:ea typeface="Calibri" panose="020F0502020204030204" pitchFamily="34" charset="0"/>
                        <a:cs typeface="Calibri" panose="020F0502020204030204" pitchFamily="34" charset="0"/>
                      </a:endParaRP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marR="61595" lvl="0" indent="-182563" algn="just">
                        <a:lnSpc>
                          <a:spcPct val="115000"/>
                        </a:lnSpc>
                        <a:spcAft>
                          <a:spcPts val="0"/>
                        </a:spcAft>
                        <a:buSzPts val="1200"/>
                        <a:buFont typeface="Times New Roman" panose="02020603050405020304" pitchFamily="18" charset="0"/>
                        <a:buChar char="•"/>
                        <a:tabLst>
                          <a:tab pos="182563" algn="l"/>
                          <a:tab pos="1473200" algn="l"/>
                          <a:tab pos="1985963" algn="l"/>
                        </a:tabLst>
                      </a:pPr>
                      <a:r>
                        <a:rPr lang="ru-RU" sz="1600" dirty="0">
                          <a:solidFill>
                            <a:srgbClr val="002060"/>
                          </a:solidFill>
                          <a:effectLst/>
                          <a:latin typeface="Times New Roman" panose="02020603050405020304" pitchFamily="18" charset="0"/>
                          <a:ea typeface="Times New Roman" panose="02020603050405020304" pitchFamily="18" charset="0"/>
                        </a:rPr>
                        <a:t>Ежегодное</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увеличение</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количества</a:t>
                      </a:r>
                      <a:r>
                        <a:rPr lang="ru-RU" sz="1600" spc="-28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дошкольников</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с</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нарушениями</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в</a:t>
                      </a:r>
                      <a:r>
                        <a:rPr lang="ru-RU" sz="1600" spc="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звукопроизношении.</a:t>
                      </a:r>
                      <a:endParaRPr lang="ru-RU" sz="1400" dirty="0">
                        <a:solidFill>
                          <a:srgbClr val="002060"/>
                        </a:solidFill>
                        <a:effectLst/>
                        <a:latin typeface="Times New Roman" panose="02020603050405020304" pitchFamily="18" charset="0"/>
                        <a:ea typeface="Times New Roman" panose="02020603050405020304" pitchFamily="18" charset="0"/>
                      </a:endParaRPr>
                    </a:p>
                    <a:p>
                      <a:pPr marL="182563" marR="62230" lvl="0" indent="-182563" algn="just">
                        <a:lnSpc>
                          <a:spcPct val="115000"/>
                        </a:lnSpc>
                        <a:spcAft>
                          <a:spcPts val="0"/>
                        </a:spcAft>
                        <a:buSzPts val="1200"/>
                        <a:buFont typeface="Times New Roman" panose="02020603050405020304" pitchFamily="18" charset="0"/>
                        <a:buChar char="•"/>
                        <a:tabLst>
                          <a:tab pos="182563" algn="l"/>
                          <a:tab pos="1473200" algn="l"/>
                          <a:tab pos="1985963" algn="l"/>
                        </a:tabLst>
                      </a:pPr>
                      <a:r>
                        <a:rPr lang="ru-RU" sz="1600" dirty="0">
                          <a:solidFill>
                            <a:srgbClr val="002060"/>
                          </a:solidFill>
                          <a:effectLst/>
                          <a:latin typeface="Times New Roman" panose="02020603050405020304" pitchFamily="18" charset="0"/>
                          <a:ea typeface="Times New Roman" panose="02020603050405020304" pitchFamily="18" charset="0"/>
                        </a:rPr>
                        <a:t>Отсутствие в </a:t>
                      </a:r>
                      <a:r>
                        <a:rPr lang="ru-RU" sz="1600" spc="-5" dirty="0">
                          <a:solidFill>
                            <a:srgbClr val="002060"/>
                          </a:solidFill>
                          <a:effectLst/>
                          <a:latin typeface="Times New Roman" panose="02020603050405020304" pitchFamily="18" charset="0"/>
                          <a:ea typeface="Times New Roman" panose="02020603050405020304" pitchFamily="18" charset="0"/>
                        </a:rPr>
                        <a:t>дошкольном</a:t>
                      </a:r>
                      <a:r>
                        <a:rPr lang="ru-RU" sz="1600" spc="-290"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учреждении специалистов: логопеда и</a:t>
                      </a:r>
                      <a:r>
                        <a:rPr lang="ru-RU" sz="1600" spc="-285" dirty="0">
                          <a:solidFill>
                            <a:srgbClr val="002060"/>
                          </a:solidFill>
                          <a:effectLst/>
                          <a:latin typeface="Times New Roman" panose="02020603050405020304" pitchFamily="18" charset="0"/>
                          <a:ea typeface="Times New Roman" panose="02020603050405020304" pitchFamily="18" charset="0"/>
                        </a:rPr>
                        <a:t> </a:t>
                      </a:r>
                      <a:r>
                        <a:rPr lang="ru-RU" sz="1600" dirty="0">
                          <a:solidFill>
                            <a:srgbClr val="002060"/>
                          </a:solidFill>
                          <a:effectLst/>
                          <a:latin typeface="Times New Roman" panose="02020603050405020304" pitchFamily="18" charset="0"/>
                          <a:ea typeface="Times New Roman" panose="02020603050405020304" pitchFamily="18" charset="0"/>
                        </a:rPr>
                        <a:t>психолога</a:t>
                      </a:r>
                      <a:endParaRPr lang="ru-RU" sz="1400" dirty="0">
                        <a:solidFill>
                          <a:srgbClr val="002060"/>
                        </a:solidFill>
                        <a:effectLst/>
                        <a:latin typeface="Times New Roman" panose="02020603050405020304" pitchFamily="18" charset="0"/>
                        <a:ea typeface="Times New Roman" panose="02020603050405020304" pitchFamily="18" charset="0"/>
                      </a:endParaRP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TextBox 3"/>
          <p:cNvSpPr txBox="1"/>
          <p:nvPr/>
        </p:nvSpPr>
        <p:spPr>
          <a:xfrm>
            <a:off x="1115616" y="476672"/>
            <a:ext cx="6912768" cy="461665"/>
          </a:xfrm>
          <a:prstGeom prst="rect">
            <a:avLst/>
          </a:prstGeom>
          <a:noFill/>
        </p:spPr>
        <p:txBody>
          <a:bodyPr wrap="square" rtlCol="0">
            <a:spAutoFit/>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Вывод:</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TextBox 4"/>
          <p:cNvSpPr txBox="1"/>
          <p:nvPr/>
        </p:nvSpPr>
        <p:spPr>
          <a:xfrm>
            <a:off x="606036" y="5013176"/>
            <a:ext cx="7992888" cy="1261884"/>
          </a:xfrm>
          <a:prstGeom prst="rect">
            <a:avLst/>
          </a:prstGeom>
          <a:noFill/>
        </p:spPr>
        <p:txBody>
          <a:bodyPr wrap="square" rtlCol="0">
            <a:spAutoFit/>
          </a:bodyPr>
          <a:lstStyle/>
          <a:p>
            <a:pPr algn="ctr"/>
            <a:r>
              <a:rPr lang="ru-RU" sz="2400" dirty="0" smtClean="0">
                <a:solidFill>
                  <a:srgbClr val="002060"/>
                </a:solidFill>
                <a:latin typeface="Times New Roman" panose="02020603050405020304" pitchFamily="18" charset="0"/>
                <a:cs typeface="Times New Roman" panose="02020603050405020304" pitchFamily="18" charset="0"/>
              </a:rPr>
              <a:t>Проект сохраняет свою актуальность, его реализация будет продолжена в рамках проекта «Управление качеством образования»</a:t>
            </a:r>
            <a:r>
              <a:rPr lang="ru-RU" sz="2800" dirty="0" smtClean="0">
                <a:solidFill>
                  <a:srgbClr val="002060"/>
                </a:solidFill>
                <a:latin typeface="Times New Roman" panose="02020603050405020304" pitchFamily="18" charset="0"/>
                <a:cs typeface="Times New Roman" panose="02020603050405020304" pitchFamily="18" charset="0"/>
              </a:rPr>
              <a:t> </a:t>
            </a: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64551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428596" y="206511"/>
            <a:ext cx="8215370"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Анализ реализации проекта «Здоровье»</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TextBox 1"/>
          <p:cNvSpPr txBox="1"/>
          <p:nvPr/>
        </p:nvSpPr>
        <p:spPr>
          <a:xfrm>
            <a:off x="397583" y="668176"/>
            <a:ext cx="8103844" cy="1015663"/>
          </a:xfrm>
          <a:prstGeom prst="rect">
            <a:avLst/>
          </a:prstGeom>
          <a:noFill/>
        </p:spPr>
        <p:txBody>
          <a:bodyPr wrap="square" rtlCol="0">
            <a:spAutoFit/>
          </a:bodyPr>
          <a:lstStyle/>
          <a:p>
            <a:pPr algn="just" defTabSz="1127125"/>
            <a:r>
              <a:rPr lang="ru-RU" sz="2000" b="1" dirty="0">
                <a:latin typeface="Times New Roman" panose="02020603050405020304" pitchFamily="18" charset="0"/>
                <a:ea typeface="Times New Roman" panose="02020603050405020304" pitchFamily="18" charset="0"/>
              </a:rPr>
              <a:t>Цель:</a:t>
            </a:r>
            <a:r>
              <a:rPr lang="ru-RU" sz="2000" dirty="0">
                <a:latin typeface="Times New Roman" panose="02020603050405020304" pitchFamily="18" charset="0"/>
                <a:ea typeface="Times New Roman" panose="02020603050405020304" pitchFamily="18" charset="0"/>
              </a:rPr>
              <a:t> совершенствовать систему </a:t>
            </a:r>
            <a:r>
              <a:rPr lang="ru-RU" sz="2000" dirty="0" err="1">
                <a:latin typeface="Times New Roman" panose="02020603050405020304" pitchFamily="18" charset="0"/>
                <a:ea typeface="Times New Roman" panose="02020603050405020304" pitchFamily="18" charset="0"/>
              </a:rPr>
              <a:t>здоровьесберегающей</a:t>
            </a:r>
            <a:r>
              <a:rPr lang="ru-RU" sz="2000" dirty="0">
                <a:latin typeface="Times New Roman" panose="02020603050405020304" pitchFamily="18" charset="0"/>
                <a:ea typeface="Times New Roman" panose="02020603050405020304" pitchFamily="18" charset="0"/>
              </a:rPr>
              <a:t> и </a:t>
            </a:r>
            <a:r>
              <a:rPr lang="ru-RU" sz="2000" dirty="0" err="1">
                <a:latin typeface="Times New Roman" panose="02020603050405020304" pitchFamily="18" charset="0"/>
                <a:ea typeface="Times New Roman" panose="02020603050405020304" pitchFamily="18" charset="0"/>
              </a:rPr>
              <a:t>здоровьеформирующей</a:t>
            </a:r>
            <a:r>
              <a:rPr lang="ru-RU" sz="2000" dirty="0">
                <a:latin typeface="Times New Roman" panose="02020603050405020304" pitchFamily="18" charset="0"/>
                <a:ea typeface="Times New Roman" panose="02020603050405020304" pitchFamily="18" charset="0"/>
              </a:rPr>
              <a:t> деятельности Учреждения с учетом индивидуальных особенностей дошкольников.</a:t>
            </a:r>
            <a:endParaRPr lang="ru-RU"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9322" y="1928607"/>
            <a:ext cx="2550723" cy="1908260"/>
          </a:xfrm>
          <a:prstGeom prst="rect">
            <a:avLst/>
          </a:prstGeom>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xmlns="" val="0"/>
              </a:ext>
            </a:extLst>
          </a:blip>
          <a:srcRect b="22544"/>
          <a:stretch/>
        </p:blipFill>
        <p:spPr>
          <a:xfrm>
            <a:off x="5968027" y="1654644"/>
            <a:ext cx="2711043" cy="2099833"/>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545657" y="1671168"/>
            <a:ext cx="1940403" cy="2423137"/>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69586" y="4365104"/>
            <a:ext cx="2536931" cy="1721942"/>
          </a:xfrm>
          <a:prstGeom prst="rect">
            <a:avLst/>
          </a:prstGeom>
        </p:spPr>
      </p:pic>
      <p:pic>
        <p:nvPicPr>
          <p:cNvPr id="4" name="Рисунок 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986094" y="4072082"/>
            <a:ext cx="2657872" cy="1993404"/>
          </a:xfrm>
          <a:prstGeom prst="rect">
            <a:avLst/>
          </a:prstGeom>
        </p:spPr>
      </p:pic>
      <p:pic>
        <p:nvPicPr>
          <p:cNvPr id="5" name="Рисунок 4"/>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524826" y="4216007"/>
            <a:ext cx="1961234" cy="2020136"/>
          </a:xfrm>
          <a:prstGeom prst="rect">
            <a:avLst/>
          </a:prstGeom>
        </p:spPr>
      </p:pic>
    </p:spTree>
    <p:extLst>
      <p:ext uri="{BB962C8B-B14F-4D97-AF65-F5344CB8AC3E}">
        <p14:creationId xmlns:p14="http://schemas.microsoft.com/office/powerpoint/2010/main" xmlns="" val="6866613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2" name="TextBox 1"/>
          <p:cNvSpPr txBox="1"/>
          <p:nvPr/>
        </p:nvSpPr>
        <p:spPr>
          <a:xfrm>
            <a:off x="467544" y="476672"/>
            <a:ext cx="8136904" cy="1477328"/>
          </a:xfrm>
          <a:prstGeom prst="rect">
            <a:avLst/>
          </a:prstGeom>
          <a:noFill/>
        </p:spPr>
        <p:txBody>
          <a:bodyPr wrap="square" rtlCol="0">
            <a:spAutoFit/>
          </a:bodyPr>
          <a:lstStyle/>
          <a:p>
            <a:pPr algn="just"/>
            <a:r>
              <a:rPr lang="ru-RU" b="1" dirty="0">
                <a:latin typeface="Times New Roman" panose="02020603050405020304" pitchFamily="18" charset="0"/>
                <a:cs typeface="Times New Roman" panose="02020603050405020304" pitchFamily="18" charset="0"/>
              </a:rPr>
              <a:t>Проблема:</a:t>
            </a:r>
          </a:p>
          <a:p>
            <a:pPr algn="just"/>
            <a:r>
              <a:rPr lang="ru-RU" dirty="0">
                <a:latin typeface="Times New Roman" panose="02020603050405020304" pitchFamily="18" charset="0"/>
                <a:cs typeface="Times New Roman" panose="02020603050405020304" pitchFamily="18" charset="0"/>
              </a:rPr>
              <a:t>Все чаще в учреждение поступают дети, имеющие помимо предрасположенности к простудным заболеваниям, те или иные функциональные и морфологические отклонения в состоянии здоровья, требующие повышенного внимания, консультаций специалистов.</a:t>
            </a:r>
          </a:p>
        </p:txBody>
      </p:sp>
      <p:graphicFrame>
        <p:nvGraphicFramePr>
          <p:cNvPr id="4" name="Таблица 3"/>
          <p:cNvGraphicFramePr>
            <a:graphicFrameLocks noGrp="1"/>
          </p:cNvGraphicFramePr>
          <p:nvPr>
            <p:extLst>
              <p:ext uri="{D42A27DB-BD31-4B8C-83A1-F6EECF244321}">
                <p14:modId xmlns:p14="http://schemas.microsoft.com/office/powerpoint/2010/main" xmlns="" val="1314406533"/>
              </p:ext>
            </p:extLst>
          </p:nvPr>
        </p:nvGraphicFramePr>
        <p:xfrm>
          <a:off x="539552" y="2196937"/>
          <a:ext cx="8227190" cy="3157778"/>
        </p:xfrm>
        <a:graphic>
          <a:graphicData uri="http://schemas.openxmlformats.org/drawingml/2006/table">
            <a:tbl>
              <a:tblPr firstRow="1" firstCol="1" lastRow="1" lastCol="1" bandRow="1" bandCol="1">
                <a:tableStyleId>{5C22544A-7EE6-4342-B048-85BDC9FD1C3A}</a:tableStyleId>
              </a:tblPr>
              <a:tblGrid>
                <a:gridCol w="5040560"/>
                <a:gridCol w="3186630"/>
              </a:tblGrid>
              <a:tr h="276694">
                <a:tc>
                  <a:txBody>
                    <a:bodyPr/>
                    <a:lstStyle/>
                    <a:p>
                      <a:pPr marL="69850" algn="ctr">
                        <a:lnSpc>
                          <a:spcPts val="1340"/>
                        </a:lnSpc>
                        <a:spcAft>
                          <a:spcPts val="0"/>
                        </a:spcAft>
                      </a:pPr>
                      <a:endParaRPr lang="ru-RU" sz="1800" dirty="0" smtClean="0">
                        <a:solidFill>
                          <a:srgbClr val="002060"/>
                        </a:solidFill>
                        <a:effectLst/>
                        <a:latin typeface="Times New Roman" panose="02020603050405020304" pitchFamily="18" charset="0"/>
                        <a:cs typeface="Times New Roman" panose="02020603050405020304" pitchFamily="18" charset="0"/>
                      </a:endParaRPr>
                    </a:p>
                    <a:p>
                      <a:pPr marL="69850" algn="ctr">
                        <a:lnSpc>
                          <a:spcPts val="1340"/>
                        </a:lnSpc>
                        <a:spcAft>
                          <a:spcPts val="0"/>
                        </a:spcAft>
                      </a:pPr>
                      <a:r>
                        <a:rPr lang="ru-RU" sz="1800" dirty="0" smtClean="0">
                          <a:solidFill>
                            <a:srgbClr val="002060"/>
                          </a:solidFill>
                          <a:effectLst/>
                          <a:latin typeface="Times New Roman" panose="02020603050405020304" pitchFamily="18" charset="0"/>
                          <a:cs typeface="Times New Roman" panose="02020603050405020304" pitchFamily="18" charset="0"/>
                        </a:rPr>
                        <a:t>Сильная</a:t>
                      </a:r>
                      <a:r>
                        <a:rPr lang="ru-RU" sz="1800" spc="-5" dirty="0" smtClean="0">
                          <a:solidFill>
                            <a:srgbClr val="002060"/>
                          </a:solidFill>
                          <a:effectLst/>
                          <a:latin typeface="Times New Roman" panose="02020603050405020304" pitchFamily="18" charset="0"/>
                          <a:cs typeface="Times New Roman" panose="02020603050405020304" pitchFamily="18" charset="0"/>
                        </a:rPr>
                        <a:t> </a:t>
                      </a:r>
                      <a:r>
                        <a:rPr lang="ru-RU" sz="1800" dirty="0">
                          <a:solidFill>
                            <a:srgbClr val="002060"/>
                          </a:solidFill>
                          <a:effectLst/>
                          <a:latin typeface="Times New Roman" panose="02020603050405020304" pitchFamily="18" charset="0"/>
                          <a:cs typeface="Times New Roman" panose="02020603050405020304" pitchFamily="18" charset="0"/>
                        </a:rPr>
                        <a:t>сторона</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77240" algn="just">
                        <a:lnSpc>
                          <a:spcPts val="1340"/>
                        </a:lnSpc>
                        <a:spcAft>
                          <a:spcPts val="0"/>
                        </a:spcAft>
                      </a:pPr>
                      <a:endParaRPr lang="ru-RU" sz="1800" dirty="0" smtClean="0">
                        <a:solidFill>
                          <a:srgbClr val="002060"/>
                        </a:solidFill>
                        <a:effectLst/>
                        <a:latin typeface="Times New Roman" panose="02020603050405020304" pitchFamily="18" charset="0"/>
                        <a:cs typeface="Times New Roman" panose="02020603050405020304" pitchFamily="18" charset="0"/>
                      </a:endParaRPr>
                    </a:p>
                    <a:p>
                      <a:pPr marL="777240" algn="just">
                        <a:lnSpc>
                          <a:spcPts val="1340"/>
                        </a:lnSpc>
                        <a:spcAft>
                          <a:spcPts val="0"/>
                        </a:spcAft>
                      </a:pPr>
                      <a:r>
                        <a:rPr lang="ru-RU" sz="1800" dirty="0" smtClean="0">
                          <a:solidFill>
                            <a:srgbClr val="002060"/>
                          </a:solidFill>
                          <a:effectLst/>
                          <a:latin typeface="Times New Roman" panose="02020603050405020304" pitchFamily="18" charset="0"/>
                          <a:cs typeface="Times New Roman" panose="02020603050405020304" pitchFamily="18" charset="0"/>
                        </a:rPr>
                        <a:t>Слабая </a:t>
                      </a:r>
                      <a:r>
                        <a:rPr lang="ru-RU" sz="1800" dirty="0">
                          <a:solidFill>
                            <a:srgbClr val="002060"/>
                          </a:solidFill>
                          <a:effectLst/>
                          <a:latin typeface="Times New Roman" panose="02020603050405020304" pitchFamily="18" charset="0"/>
                          <a:cs typeface="Times New Roman" panose="02020603050405020304" pitchFamily="18" charset="0"/>
                        </a:rPr>
                        <a:t>сторона</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827578">
                <a:tc>
                  <a:txBody>
                    <a:bodyPr/>
                    <a:lstStyle/>
                    <a:p>
                      <a:pPr marL="182563" marR="66675" lvl="0" indent="-182563" algn="just">
                        <a:spcAft>
                          <a:spcPts val="0"/>
                        </a:spcAft>
                        <a:buSzPts val="1200"/>
                        <a:buFont typeface="Times New Roman" panose="02020603050405020304" pitchFamily="18" charset="0"/>
                        <a:buChar char="•"/>
                        <a:tabLst>
                          <a:tab pos="21590" algn="l"/>
                        </a:tabLst>
                      </a:pPr>
                      <a:r>
                        <a:rPr lang="ru-RU" sz="1600" dirty="0">
                          <a:solidFill>
                            <a:srgbClr val="002060"/>
                          </a:solidFill>
                          <a:effectLst/>
                          <a:latin typeface="Times New Roman" panose="02020603050405020304" pitchFamily="18" charset="0"/>
                          <a:cs typeface="Times New Roman" panose="02020603050405020304" pitchFamily="18" charset="0"/>
                        </a:rPr>
                        <a:t>В</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ДОУ</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выстроена</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система</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созданы</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условия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для</a:t>
                      </a:r>
                      <a:r>
                        <a:rPr lang="ru-RU" sz="1600" spc="-28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обеспечения физического и психического благополучия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каждого</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ребенка;</a:t>
                      </a:r>
                      <a:endParaRPr lang="ru-RU" sz="1400" dirty="0">
                        <a:solidFill>
                          <a:srgbClr val="002060"/>
                        </a:solidFill>
                        <a:effectLst/>
                        <a:latin typeface="Times New Roman" panose="02020603050405020304" pitchFamily="18" charset="0"/>
                        <a:cs typeface="Times New Roman" panose="02020603050405020304" pitchFamily="18" charset="0"/>
                      </a:endParaRPr>
                    </a:p>
                    <a:p>
                      <a:pPr marL="182563" marR="63500" lvl="0" indent="-182563" algn="just">
                        <a:spcAft>
                          <a:spcPts val="0"/>
                        </a:spcAft>
                        <a:buSzPts val="1200"/>
                        <a:buFont typeface="Times New Roman" panose="02020603050405020304" pitchFamily="18" charset="0"/>
                        <a:buChar char="•"/>
                        <a:tabLst>
                          <a:tab pos="21590" algn="l"/>
                        </a:tabLst>
                      </a:pPr>
                      <a:r>
                        <a:rPr lang="ru-RU" sz="1600" dirty="0">
                          <a:solidFill>
                            <a:srgbClr val="002060"/>
                          </a:solidFill>
                          <a:effectLst/>
                          <a:latin typeface="Times New Roman" panose="02020603050405020304" pitchFamily="18" charset="0"/>
                          <a:cs typeface="Times New Roman" panose="02020603050405020304" pitchFamily="18" charset="0"/>
                        </a:rPr>
                        <a:t>у дошкольников формируются навыки охраны личного</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здоровья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бережного</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отношения</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к</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здоровью</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окружающих;</a:t>
                      </a:r>
                      <a:endParaRPr lang="ru-RU" sz="1400" dirty="0">
                        <a:solidFill>
                          <a:srgbClr val="002060"/>
                        </a:solidFill>
                        <a:effectLst/>
                        <a:latin typeface="Times New Roman" panose="02020603050405020304" pitchFamily="18" charset="0"/>
                        <a:cs typeface="Times New Roman" panose="02020603050405020304" pitchFamily="18" charset="0"/>
                      </a:endParaRPr>
                    </a:p>
                    <a:p>
                      <a:pPr marL="182563" marR="60960" lvl="0" indent="-182563" algn="just">
                        <a:spcAft>
                          <a:spcPts val="0"/>
                        </a:spcAft>
                        <a:buSzPts val="1200"/>
                        <a:buFont typeface="Times New Roman" panose="02020603050405020304" pitchFamily="18" charset="0"/>
                        <a:buChar char="•"/>
                        <a:tabLst>
                          <a:tab pos="21590" algn="l"/>
                        </a:tabLst>
                      </a:pPr>
                      <a:r>
                        <a:rPr lang="ru-RU" sz="1600" dirty="0">
                          <a:solidFill>
                            <a:srgbClr val="002060"/>
                          </a:solidFill>
                          <a:effectLst/>
                          <a:latin typeface="Times New Roman" panose="02020603050405020304" pitchFamily="18" charset="0"/>
                          <a:cs typeface="Times New Roman" panose="02020603050405020304" pitchFamily="18" charset="0"/>
                        </a:rPr>
                        <a:t>все</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педагоги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прошли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обучение</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по</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оказанию</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первой</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медицинской</a:t>
                      </a:r>
                      <a:r>
                        <a:rPr lang="ru-RU" sz="1600" spc="-1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помощи.</a:t>
                      </a:r>
                      <a:endParaRPr lang="ru-RU" sz="1400" dirty="0">
                        <a:solidFill>
                          <a:srgbClr val="002060"/>
                        </a:solidFill>
                        <a:effectLst/>
                        <a:latin typeface="Times New Roman" panose="02020603050405020304" pitchFamily="18" charset="0"/>
                        <a:cs typeface="Times New Roman" panose="02020603050405020304" pitchFamily="18" charset="0"/>
                      </a:endParaRPr>
                    </a:p>
                    <a:p>
                      <a:pPr marL="182563" marR="67310" lvl="0" indent="-182563" algn="just">
                        <a:spcAft>
                          <a:spcPts val="0"/>
                        </a:spcAft>
                        <a:buSzPts val="1100"/>
                        <a:buFont typeface="Calibri" panose="020F0502020204030204" pitchFamily="34" charset="0"/>
                        <a:buChar char="•"/>
                        <a:tabLst>
                          <a:tab pos="21590" algn="l"/>
                        </a:tabLst>
                      </a:pPr>
                      <a:r>
                        <a:rPr lang="ru-RU" sz="1600" dirty="0">
                          <a:solidFill>
                            <a:srgbClr val="002060"/>
                          </a:solidFill>
                          <a:effectLst/>
                          <a:latin typeface="Times New Roman" panose="02020603050405020304" pitchFamily="18" charset="0"/>
                          <a:cs typeface="Times New Roman" panose="02020603050405020304" pitchFamily="18" charset="0"/>
                        </a:rPr>
                        <a:t>Педагогами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разработаны,</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апробированы</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внедрены</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проекты</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«Здоровей-ка», «Береги свое здоровье», «Здоровье-главная ценность».</a:t>
                      </a:r>
                      <a:r>
                        <a:rPr lang="ru-RU" sz="1600" spc="5" dirty="0">
                          <a:solidFill>
                            <a:srgbClr val="002060"/>
                          </a:solidFill>
                          <a:effectLst/>
                          <a:latin typeface="Times New Roman" panose="02020603050405020304" pitchFamily="18" charset="0"/>
                          <a:cs typeface="Times New Roman" panose="02020603050405020304" pitchFamily="18" charset="0"/>
                        </a:rPr>
                        <a:t> </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60325" lvl="0" indent="0" algn="just">
                        <a:spcAft>
                          <a:spcPts val="0"/>
                        </a:spcAft>
                        <a:buSzPts val="1200"/>
                        <a:buFont typeface="Times New Roman" panose="02020603050405020304" pitchFamily="18" charset="0"/>
                        <a:buNone/>
                        <a:tabLst>
                          <a:tab pos="2600325" algn="l"/>
                        </a:tabLst>
                      </a:pPr>
                      <a:r>
                        <a:rPr lang="ru-RU" sz="1600" dirty="0" smtClean="0">
                          <a:solidFill>
                            <a:srgbClr val="002060"/>
                          </a:solidFill>
                          <a:effectLst/>
                          <a:latin typeface="Times New Roman" panose="02020603050405020304" pitchFamily="18" charset="0"/>
                          <a:cs typeface="Times New Roman" panose="02020603050405020304" pitchFamily="18" charset="0"/>
                        </a:rPr>
                        <a:t>- Поступление </a:t>
                      </a:r>
                      <a:r>
                        <a:rPr lang="ru-RU" sz="1600" dirty="0">
                          <a:solidFill>
                            <a:srgbClr val="002060"/>
                          </a:solidFill>
                          <a:effectLst/>
                          <a:latin typeface="Times New Roman" panose="02020603050405020304" pitchFamily="18" charset="0"/>
                          <a:cs typeface="Times New Roman" panose="02020603050405020304" pitchFamily="18" charset="0"/>
                        </a:rPr>
                        <a:t>в ДОУ ослабленных</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детей</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(2 и 3 гр. здоровья), детей</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аллергическими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реакциями.</a:t>
                      </a:r>
                      <a:endParaRPr lang="ru-RU" sz="1400" dirty="0">
                        <a:solidFill>
                          <a:srgbClr val="002060"/>
                        </a:solidFill>
                        <a:effectLst/>
                        <a:latin typeface="Times New Roman" panose="02020603050405020304" pitchFamily="18" charset="0"/>
                        <a:cs typeface="Times New Roman" panose="02020603050405020304" pitchFamily="18" charset="0"/>
                      </a:endParaRPr>
                    </a:p>
                    <a:p>
                      <a:pPr marL="92075" marR="61595" indent="0" algn="just" defTabSz="893763">
                        <a:spcAft>
                          <a:spcPts val="0"/>
                        </a:spcAft>
                        <a:tabLst/>
                      </a:pPr>
                      <a:r>
                        <a:rPr lang="ru-RU" sz="1600" dirty="0" smtClean="0">
                          <a:solidFill>
                            <a:srgbClr val="002060"/>
                          </a:solidFill>
                          <a:effectLst/>
                          <a:latin typeface="Times New Roman" panose="02020603050405020304" pitchFamily="18" charset="0"/>
                          <a:cs typeface="Times New Roman" panose="02020603050405020304" pitchFamily="18" charset="0"/>
                        </a:rPr>
                        <a:t>-</a:t>
                      </a:r>
                      <a:r>
                        <a:rPr lang="ru-RU" sz="1600" baseline="0" dirty="0" smtClean="0">
                          <a:solidFill>
                            <a:srgbClr val="002060"/>
                          </a:solidFill>
                          <a:effectLst/>
                          <a:latin typeface="Times New Roman" panose="02020603050405020304" pitchFamily="18" charset="0"/>
                          <a:cs typeface="Times New Roman" panose="02020603050405020304" pitchFamily="18" charset="0"/>
                        </a:rPr>
                        <a:t> </a:t>
                      </a:r>
                      <a:r>
                        <a:rPr lang="ru-RU" sz="1600" dirty="0" smtClean="0">
                          <a:solidFill>
                            <a:srgbClr val="002060"/>
                          </a:solidFill>
                          <a:effectLst/>
                          <a:latin typeface="Times New Roman" panose="02020603050405020304" pitchFamily="18" charset="0"/>
                          <a:cs typeface="Times New Roman" panose="02020603050405020304" pitchFamily="18" charset="0"/>
                        </a:rPr>
                        <a:t>Недостаточно выстроена работа</a:t>
                      </a:r>
                      <a:r>
                        <a:rPr lang="ru-RU" sz="1600" spc="5" dirty="0" smtClean="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родителями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по</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формированию</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ответственности</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за</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сохранение</a:t>
                      </a:r>
                      <a:r>
                        <a:rPr lang="ru-RU" sz="1600" spc="-28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здоровья</a:t>
                      </a:r>
                      <a:r>
                        <a:rPr lang="ru-RU" sz="1600" spc="28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своих</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и</a:t>
                      </a:r>
                      <a:r>
                        <a:rPr lang="ru-RU" sz="1600" spc="1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чужих</a:t>
                      </a:r>
                      <a:r>
                        <a:rPr lang="ru-RU" sz="1600" spc="-2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детей.</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ctangle 1"/>
          <p:cNvSpPr>
            <a:spLocks noChangeArrowheads="1"/>
          </p:cNvSpPr>
          <p:nvPr/>
        </p:nvSpPr>
        <p:spPr bwMode="auto">
          <a:xfrm>
            <a:off x="467544" y="1869895"/>
            <a:ext cx="1204839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001838" algn="l"/>
              </a:tabLst>
              <a:defRPr>
                <a:solidFill>
                  <a:schemeClr val="tx1"/>
                </a:solidFill>
                <a:latin typeface="Arial" panose="020B0604020202020204" pitchFamily="34" charset="0"/>
              </a:defRPr>
            </a:lvl1pPr>
            <a:lvl2pPr eaLnBrk="0" fontAlgn="base" hangingPunct="0">
              <a:spcBef>
                <a:spcPct val="0"/>
              </a:spcBef>
              <a:spcAft>
                <a:spcPct val="0"/>
              </a:spcAft>
              <a:tabLst>
                <a:tab pos="2001838" algn="l"/>
              </a:tabLst>
              <a:defRPr>
                <a:solidFill>
                  <a:schemeClr val="tx1"/>
                </a:solidFill>
                <a:latin typeface="Arial" panose="020B0604020202020204" pitchFamily="34" charset="0"/>
              </a:defRPr>
            </a:lvl2pPr>
            <a:lvl3pPr eaLnBrk="0" fontAlgn="base" hangingPunct="0">
              <a:spcBef>
                <a:spcPct val="0"/>
              </a:spcBef>
              <a:spcAft>
                <a:spcPct val="0"/>
              </a:spcAft>
              <a:tabLst>
                <a:tab pos="2001838" algn="l"/>
              </a:tabLst>
              <a:defRPr>
                <a:solidFill>
                  <a:schemeClr val="tx1"/>
                </a:solidFill>
                <a:latin typeface="Arial" panose="020B0604020202020204" pitchFamily="34" charset="0"/>
              </a:defRPr>
            </a:lvl3pPr>
            <a:lvl4pPr eaLnBrk="0" fontAlgn="base" hangingPunct="0">
              <a:spcBef>
                <a:spcPct val="0"/>
              </a:spcBef>
              <a:spcAft>
                <a:spcPct val="0"/>
              </a:spcAft>
              <a:tabLst>
                <a:tab pos="2001838" algn="l"/>
              </a:tabLst>
              <a:defRPr>
                <a:solidFill>
                  <a:schemeClr val="tx1"/>
                </a:solidFill>
                <a:latin typeface="Arial" panose="020B0604020202020204" pitchFamily="34" charset="0"/>
              </a:defRPr>
            </a:lvl4pPr>
            <a:lvl5pPr eaLnBrk="0" fontAlgn="base" hangingPunct="0">
              <a:spcBef>
                <a:spcPct val="0"/>
              </a:spcBef>
              <a:spcAft>
                <a:spcPct val="0"/>
              </a:spcAft>
              <a:tabLst>
                <a:tab pos="2001838" algn="l"/>
              </a:tabLst>
              <a:defRPr>
                <a:solidFill>
                  <a:schemeClr val="tx1"/>
                </a:solidFill>
                <a:latin typeface="Arial" panose="020B0604020202020204" pitchFamily="34" charset="0"/>
              </a:defRPr>
            </a:lvl5pPr>
            <a:lvl6pPr eaLnBrk="0" fontAlgn="base" hangingPunct="0">
              <a:spcBef>
                <a:spcPct val="0"/>
              </a:spcBef>
              <a:spcAft>
                <a:spcPct val="0"/>
              </a:spcAft>
              <a:tabLst>
                <a:tab pos="2001838" algn="l"/>
              </a:tabLst>
              <a:defRPr>
                <a:solidFill>
                  <a:schemeClr val="tx1"/>
                </a:solidFill>
                <a:latin typeface="Arial" panose="020B0604020202020204" pitchFamily="34" charset="0"/>
              </a:defRPr>
            </a:lvl6pPr>
            <a:lvl7pPr eaLnBrk="0" fontAlgn="base" hangingPunct="0">
              <a:spcBef>
                <a:spcPct val="0"/>
              </a:spcBef>
              <a:spcAft>
                <a:spcPct val="0"/>
              </a:spcAft>
              <a:tabLst>
                <a:tab pos="2001838" algn="l"/>
              </a:tabLst>
              <a:defRPr>
                <a:solidFill>
                  <a:schemeClr val="tx1"/>
                </a:solidFill>
                <a:latin typeface="Arial" panose="020B0604020202020204" pitchFamily="34" charset="0"/>
              </a:defRPr>
            </a:lvl7pPr>
            <a:lvl8pPr eaLnBrk="0" fontAlgn="base" hangingPunct="0">
              <a:spcBef>
                <a:spcPct val="0"/>
              </a:spcBef>
              <a:spcAft>
                <a:spcPct val="0"/>
              </a:spcAft>
              <a:tabLst>
                <a:tab pos="2001838" algn="l"/>
              </a:tabLst>
              <a:defRPr>
                <a:solidFill>
                  <a:schemeClr val="tx1"/>
                </a:solidFill>
                <a:latin typeface="Arial" panose="020B0604020202020204" pitchFamily="34" charset="0"/>
              </a:defRPr>
            </a:lvl8pPr>
            <a:lvl9pPr eaLnBrk="0" fontAlgn="base" hangingPunct="0">
              <a:spcBef>
                <a:spcPct val="0"/>
              </a:spcBef>
              <a:spcAft>
                <a:spcPct val="0"/>
              </a:spcAft>
              <a:tabLst>
                <a:tab pos="2001838"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2001838" algn="l"/>
              </a:tabLst>
            </a:pPr>
            <a:r>
              <a:rPr kumimoji="0" lang="ru-RU" altLang="ru-RU" sz="16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Выводы:</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TextBox 7"/>
          <p:cNvSpPr txBox="1"/>
          <p:nvPr/>
        </p:nvSpPr>
        <p:spPr>
          <a:xfrm>
            <a:off x="539552" y="5589240"/>
            <a:ext cx="8227190" cy="646331"/>
          </a:xfrm>
          <a:prstGeom prst="rect">
            <a:avLst/>
          </a:prstGeom>
          <a:noFill/>
        </p:spPr>
        <p:txBody>
          <a:bodyPr wrap="square" rtlCol="0">
            <a:spAutoFit/>
          </a:bodyPr>
          <a:lstStyle/>
          <a:p>
            <a:pPr algn="ctr"/>
            <a:r>
              <a:rPr lang="ru-RU" dirty="0">
                <a:solidFill>
                  <a:srgbClr val="002060"/>
                </a:solidFill>
                <a:latin typeface="Times New Roman" panose="02020603050405020304" pitchFamily="18" charset="0"/>
                <a:cs typeface="Times New Roman" panose="02020603050405020304" pitchFamily="18" charset="0"/>
              </a:rPr>
              <a:t>Проект сохраняет свою актуальность, его реализация будет продолжена в рамках проекта </a:t>
            </a:r>
            <a:r>
              <a:rPr lang="ru-RU" dirty="0" smtClean="0">
                <a:solidFill>
                  <a:srgbClr val="002060"/>
                </a:solidFill>
                <a:latin typeface="Times New Roman" panose="02020603050405020304" pitchFamily="18" charset="0"/>
                <a:cs typeface="Times New Roman" panose="02020603050405020304" pitchFamily="18" charset="0"/>
              </a:rPr>
              <a:t>«Успешный ребенок»</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179512" y="206511"/>
            <a:ext cx="8640960" cy="40011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Анализ реализации проекта «Активные и творческие педагоги»</a:t>
            </a:r>
            <a:endParaRPr lang="ru-RU"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TextBox 1"/>
          <p:cNvSpPr txBox="1"/>
          <p:nvPr/>
        </p:nvSpPr>
        <p:spPr>
          <a:xfrm>
            <a:off x="397583" y="668176"/>
            <a:ext cx="8103844" cy="1015663"/>
          </a:xfrm>
          <a:prstGeom prst="rect">
            <a:avLst/>
          </a:prstGeom>
          <a:noFill/>
        </p:spPr>
        <p:txBody>
          <a:bodyPr wrap="square" rtlCol="0">
            <a:spAutoFit/>
          </a:bodyPr>
          <a:lstStyle/>
          <a:p>
            <a:pPr algn="just" defTabSz="1127125"/>
            <a:r>
              <a:rPr lang="ru-RU" sz="2000" dirty="0">
                <a:latin typeface="Times New Roman" panose="02020603050405020304" pitchFamily="18" charset="0"/>
                <a:ea typeface="Times New Roman" panose="02020603050405020304" pitchFamily="18" charset="0"/>
              </a:rPr>
              <a:t>Цель: обеспечить постоянный рост профессиональной компетентности педагогов Учреждения через стимулирование педагогов к повышению качества работы.</a:t>
            </a:r>
            <a:endParaRPr lang="ru-RU" sz="2000" dirty="0">
              <a:latin typeface="Times New Roman" panose="02020603050405020304" pitchFamily="18" charset="0"/>
              <a:cs typeface="Times New Roman" panose="02020603050405020304" pitchFamily="18" charset="0"/>
            </a:endParaRPr>
          </a:p>
        </p:txBody>
      </p:sp>
      <p:graphicFrame>
        <p:nvGraphicFramePr>
          <p:cNvPr id="14" name="Диаграмма 13"/>
          <p:cNvGraphicFramePr/>
          <p:nvPr>
            <p:extLst>
              <p:ext uri="{D42A27DB-BD31-4B8C-83A1-F6EECF244321}">
                <p14:modId xmlns:p14="http://schemas.microsoft.com/office/powerpoint/2010/main" xmlns="" val="3971912177"/>
              </p:ext>
            </p:extLst>
          </p:nvPr>
        </p:nvGraphicFramePr>
        <p:xfrm>
          <a:off x="397582" y="1745394"/>
          <a:ext cx="7846826" cy="28357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Таблица 15"/>
          <p:cNvGraphicFramePr>
            <a:graphicFrameLocks noGrp="1"/>
          </p:cNvGraphicFramePr>
          <p:nvPr>
            <p:extLst>
              <p:ext uri="{D42A27DB-BD31-4B8C-83A1-F6EECF244321}">
                <p14:modId xmlns:p14="http://schemas.microsoft.com/office/powerpoint/2010/main" xmlns="" val="620637166"/>
              </p:ext>
            </p:extLst>
          </p:nvPr>
        </p:nvGraphicFramePr>
        <p:xfrm>
          <a:off x="827584" y="4941168"/>
          <a:ext cx="7673843" cy="1224136"/>
        </p:xfrm>
        <a:graphic>
          <a:graphicData uri="http://schemas.openxmlformats.org/drawingml/2006/table">
            <a:tbl>
              <a:tblPr firstRow="1" firstCol="1" bandRow="1">
                <a:tableStyleId>{5C22544A-7EE6-4342-B048-85BDC9FD1C3A}</a:tableStyleId>
              </a:tblPr>
              <a:tblGrid>
                <a:gridCol w="1526656"/>
                <a:gridCol w="1532187"/>
                <a:gridCol w="1533110"/>
                <a:gridCol w="1545093"/>
                <a:gridCol w="1536797"/>
              </a:tblGrid>
              <a:tr h="720080">
                <a:tc>
                  <a:txBody>
                    <a:bodyPr/>
                    <a:lstStyle/>
                    <a:p>
                      <a:pPr marL="226060" algn="just">
                        <a:lnSpc>
                          <a:spcPts val="1375"/>
                        </a:lnSpc>
                        <a:spcAft>
                          <a:spcPts val="0"/>
                        </a:spcAft>
                      </a:pPr>
                      <a:endParaRPr lang="ru-RU" sz="1600" dirty="0" smtClean="0">
                        <a:solidFill>
                          <a:srgbClr val="002060"/>
                        </a:solidFill>
                        <a:effectLst/>
                        <a:latin typeface="Times New Roman" panose="02020603050405020304" pitchFamily="18" charset="0"/>
                        <a:cs typeface="Times New Roman" panose="02020603050405020304" pitchFamily="18" charset="0"/>
                      </a:endParaRPr>
                    </a:p>
                    <a:p>
                      <a:pPr marL="226060" algn="just">
                        <a:lnSpc>
                          <a:spcPts val="1375"/>
                        </a:lnSpc>
                        <a:spcAft>
                          <a:spcPts val="0"/>
                        </a:spcAft>
                      </a:pPr>
                      <a:r>
                        <a:rPr lang="ru-RU" sz="1600" dirty="0" smtClean="0">
                          <a:solidFill>
                            <a:srgbClr val="002060"/>
                          </a:solidFill>
                          <a:effectLst/>
                          <a:latin typeface="Times New Roman" panose="02020603050405020304" pitchFamily="18" charset="0"/>
                          <a:cs typeface="Times New Roman" panose="02020603050405020304" pitchFamily="18" charset="0"/>
                        </a:rPr>
                        <a:t>до </a:t>
                      </a:r>
                      <a:r>
                        <a:rPr lang="ru-RU" sz="1600" dirty="0">
                          <a:solidFill>
                            <a:srgbClr val="002060"/>
                          </a:solidFill>
                          <a:effectLst/>
                          <a:latin typeface="Times New Roman" panose="02020603050405020304" pitchFamily="18" charset="0"/>
                          <a:cs typeface="Times New Roman" panose="02020603050405020304" pitchFamily="18" charset="0"/>
                        </a:rPr>
                        <a:t>25 лет</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6060" algn="just">
                        <a:lnSpc>
                          <a:spcPts val="1375"/>
                        </a:lnSpc>
                        <a:spcAft>
                          <a:spcPts val="0"/>
                        </a:spcAft>
                      </a:pPr>
                      <a:endParaRPr lang="ru-RU" sz="1600" dirty="0" smtClean="0">
                        <a:solidFill>
                          <a:srgbClr val="002060"/>
                        </a:solidFill>
                        <a:effectLst/>
                        <a:latin typeface="Times New Roman" panose="02020603050405020304" pitchFamily="18" charset="0"/>
                        <a:cs typeface="Times New Roman" panose="02020603050405020304" pitchFamily="18" charset="0"/>
                      </a:endParaRPr>
                    </a:p>
                    <a:p>
                      <a:pPr marL="92075" indent="0" algn="just">
                        <a:lnSpc>
                          <a:spcPts val="1375"/>
                        </a:lnSpc>
                        <a:spcAft>
                          <a:spcPts val="0"/>
                        </a:spcAft>
                      </a:pPr>
                      <a:r>
                        <a:rPr lang="ru-RU" sz="1600" dirty="0" smtClean="0">
                          <a:solidFill>
                            <a:srgbClr val="002060"/>
                          </a:solidFill>
                          <a:effectLst/>
                          <a:latin typeface="Times New Roman" panose="02020603050405020304" pitchFamily="18" charset="0"/>
                          <a:cs typeface="Times New Roman" panose="02020603050405020304" pitchFamily="18" charset="0"/>
                        </a:rPr>
                        <a:t>с </a:t>
                      </a:r>
                      <a:r>
                        <a:rPr lang="ru-RU" sz="1600" dirty="0">
                          <a:solidFill>
                            <a:srgbClr val="002060"/>
                          </a:solidFill>
                          <a:effectLst/>
                          <a:latin typeface="Times New Roman" panose="02020603050405020304" pitchFamily="18" charset="0"/>
                          <a:cs typeface="Times New Roman" panose="02020603050405020304" pitchFamily="18" charset="0"/>
                        </a:rPr>
                        <a:t>25 до 35 лет</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6060" algn="just">
                        <a:lnSpc>
                          <a:spcPts val="1375"/>
                        </a:lnSpc>
                        <a:spcAft>
                          <a:spcPts val="0"/>
                        </a:spcAft>
                      </a:pPr>
                      <a:endParaRPr lang="ru-RU" sz="1600" dirty="0" smtClean="0">
                        <a:solidFill>
                          <a:srgbClr val="002060"/>
                        </a:solidFill>
                        <a:effectLst/>
                        <a:latin typeface="Times New Roman" panose="02020603050405020304" pitchFamily="18" charset="0"/>
                        <a:cs typeface="Times New Roman" panose="02020603050405020304" pitchFamily="18" charset="0"/>
                      </a:endParaRPr>
                    </a:p>
                    <a:p>
                      <a:pPr marL="92075" indent="0" algn="just">
                        <a:lnSpc>
                          <a:spcPts val="1375"/>
                        </a:lnSpc>
                        <a:spcAft>
                          <a:spcPts val="0"/>
                        </a:spcAft>
                      </a:pPr>
                      <a:r>
                        <a:rPr lang="ru-RU" sz="1600" dirty="0" smtClean="0">
                          <a:solidFill>
                            <a:srgbClr val="002060"/>
                          </a:solidFill>
                          <a:effectLst/>
                          <a:latin typeface="Times New Roman" panose="02020603050405020304" pitchFamily="18" charset="0"/>
                          <a:cs typeface="Times New Roman" panose="02020603050405020304" pitchFamily="18" charset="0"/>
                        </a:rPr>
                        <a:t>с </a:t>
                      </a:r>
                      <a:r>
                        <a:rPr lang="ru-RU" sz="1600" dirty="0" smtClean="0">
                          <a:solidFill>
                            <a:srgbClr val="002060"/>
                          </a:solidFill>
                          <a:effectLst/>
                          <a:latin typeface="Times New Roman" panose="02020603050405020304" pitchFamily="18" charset="0"/>
                          <a:cs typeface="Times New Roman" panose="02020603050405020304" pitchFamily="18" charset="0"/>
                        </a:rPr>
                        <a:t>35</a:t>
                      </a:r>
                      <a:r>
                        <a:rPr lang="ru-RU" sz="1600" baseline="0" dirty="0" smtClean="0">
                          <a:solidFill>
                            <a:srgbClr val="002060"/>
                          </a:solidFill>
                          <a:effectLst/>
                          <a:latin typeface="Times New Roman" panose="02020603050405020304" pitchFamily="18" charset="0"/>
                          <a:cs typeface="Times New Roman" panose="02020603050405020304" pitchFamily="18" charset="0"/>
                        </a:rPr>
                        <a:t> </a:t>
                      </a:r>
                      <a:r>
                        <a:rPr lang="ru-RU" sz="1600" dirty="0" smtClean="0">
                          <a:solidFill>
                            <a:srgbClr val="002060"/>
                          </a:solidFill>
                          <a:effectLst/>
                          <a:latin typeface="Times New Roman" panose="02020603050405020304" pitchFamily="18" charset="0"/>
                          <a:cs typeface="Times New Roman" panose="02020603050405020304" pitchFamily="18" charset="0"/>
                        </a:rPr>
                        <a:t>до </a:t>
                      </a:r>
                      <a:r>
                        <a:rPr lang="ru-RU" sz="1600" dirty="0">
                          <a:solidFill>
                            <a:srgbClr val="002060"/>
                          </a:solidFill>
                          <a:effectLst/>
                          <a:latin typeface="Times New Roman" panose="02020603050405020304" pitchFamily="18" charset="0"/>
                          <a:cs typeface="Times New Roman" panose="02020603050405020304" pitchFamily="18" charset="0"/>
                        </a:rPr>
                        <a:t>45 лет</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6060" algn="just">
                        <a:lnSpc>
                          <a:spcPts val="1375"/>
                        </a:lnSpc>
                        <a:spcAft>
                          <a:spcPts val="0"/>
                        </a:spcAft>
                      </a:pPr>
                      <a:endParaRPr lang="ru-RU" sz="1600" dirty="0" smtClean="0">
                        <a:solidFill>
                          <a:srgbClr val="002060"/>
                        </a:solidFill>
                        <a:effectLst/>
                        <a:latin typeface="Times New Roman" panose="02020603050405020304" pitchFamily="18" charset="0"/>
                        <a:cs typeface="Times New Roman" panose="02020603050405020304" pitchFamily="18" charset="0"/>
                      </a:endParaRPr>
                    </a:p>
                    <a:p>
                      <a:pPr marL="92075" indent="0" algn="just">
                        <a:lnSpc>
                          <a:spcPts val="1375"/>
                        </a:lnSpc>
                        <a:spcAft>
                          <a:spcPts val="0"/>
                        </a:spcAft>
                      </a:pPr>
                      <a:r>
                        <a:rPr lang="ru-RU" sz="1600" dirty="0" smtClean="0">
                          <a:solidFill>
                            <a:srgbClr val="002060"/>
                          </a:solidFill>
                          <a:effectLst/>
                          <a:latin typeface="Times New Roman" panose="02020603050405020304" pitchFamily="18" charset="0"/>
                          <a:cs typeface="Times New Roman" panose="02020603050405020304" pitchFamily="18" charset="0"/>
                        </a:rPr>
                        <a:t>с </a:t>
                      </a:r>
                      <a:r>
                        <a:rPr lang="ru-RU" sz="1600" dirty="0" smtClean="0">
                          <a:solidFill>
                            <a:srgbClr val="002060"/>
                          </a:solidFill>
                          <a:effectLst/>
                          <a:latin typeface="Times New Roman" panose="02020603050405020304" pitchFamily="18" charset="0"/>
                          <a:cs typeface="Times New Roman" panose="02020603050405020304" pitchFamily="18" charset="0"/>
                        </a:rPr>
                        <a:t>45 </a:t>
                      </a:r>
                      <a:r>
                        <a:rPr lang="ru-RU" sz="1600" dirty="0" smtClean="0">
                          <a:solidFill>
                            <a:srgbClr val="002060"/>
                          </a:solidFill>
                          <a:effectLst/>
                          <a:latin typeface="Times New Roman" panose="02020603050405020304" pitchFamily="18" charset="0"/>
                          <a:cs typeface="Times New Roman" panose="02020603050405020304" pitchFamily="18" charset="0"/>
                        </a:rPr>
                        <a:t>до 55 лет</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indent="0" algn="just">
                        <a:lnSpc>
                          <a:spcPts val="1375"/>
                        </a:lnSpc>
                        <a:spcAft>
                          <a:spcPts val="0"/>
                        </a:spcAft>
                      </a:pPr>
                      <a:endParaRPr lang="ru-RU" sz="1600" dirty="0" smtClean="0">
                        <a:solidFill>
                          <a:srgbClr val="002060"/>
                        </a:solidFill>
                        <a:effectLst/>
                        <a:latin typeface="Times New Roman" panose="02020603050405020304" pitchFamily="18" charset="0"/>
                        <a:cs typeface="Times New Roman" panose="02020603050405020304" pitchFamily="18" charset="0"/>
                      </a:endParaRPr>
                    </a:p>
                    <a:p>
                      <a:pPr marL="92075" indent="0" algn="just">
                        <a:lnSpc>
                          <a:spcPts val="1375"/>
                        </a:lnSpc>
                        <a:spcAft>
                          <a:spcPts val="0"/>
                        </a:spcAft>
                      </a:pPr>
                      <a:r>
                        <a:rPr lang="ru-RU" sz="1600" dirty="0" smtClean="0">
                          <a:solidFill>
                            <a:srgbClr val="002060"/>
                          </a:solidFill>
                          <a:effectLst/>
                          <a:latin typeface="Times New Roman" panose="02020603050405020304" pitchFamily="18" charset="0"/>
                          <a:cs typeface="Times New Roman" panose="02020603050405020304" pitchFamily="18" charset="0"/>
                        </a:rPr>
                        <a:t>свыше </a:t>
                      </a:r>
                      <a:r>
                        <a:rPr lang="ru-RU" sz="1600" dirty="0" smtClean="0">
                          <a:solidFill>
                            <a:srgbClr val="002060"/>
                          </a:solidFill>
                          <a:effectLst/>
                          <a:latin typeface="Times New Roman" panose="02020603050405020304" pitchFamily="18" charset="0"/>
                          <a:cs typeface="Times New Roman" panose="02020603050405020304" pitchFamily="18" charset="0"/>
                        </a:rPr>
                        <a:t>55 </a:t>
                      </a:r>
                      <a:r>
                        <a:rPr lang="ru-RU" sz="1600" dirty="0">
                          <a:solidFill>
                            <a:srgbClr val="002060"/>
                          </a:solidFill>
                          <a:effectLst/>
                          <a:latin typeface="Times New Roman" panose="02020603050405020304" pitchFamily="18" charset="0"/>
                          <a:cs typeface="Times New Roman" panose="02020603050405020304" pitchFamily="18" charset="0"/>
                        </a:rPr>
                        <a:t>лет</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04056">
                <a:tc>
                  <a:txBody>
                    <a:bodyPr/>
                    <a:lstStyle/>
                    <a:p>
                      <a:pPr marL="226060" algn="just">
                        <a:lnSpc>
                          <a:spcPts val="1375"/>
                        </a:lnSpc>
                        <a:spcAft>
                          <a:spcPts val="0"/>
                        </a:spcAft>
                      </a:pPr>
                      <a:endParaRPr lang="ru-RU" sz="1600" dirty="0" smtClean="0">
                        <a:solidFill>
                          <a:srgbClr val="002060"/>
                        </a:solidFill>
                        <a:effectLst/>
                        <a:latin typeface="Times New Roman" panose="02020603050405020304" pitchFamily="18" charset="0"/>
                        <a:cs typeface="Times New Roman" panose="02020603050405020304" pitchFamily="18" charset="0"/>
                      </a:endParaRPr>
                    </a:p>
                    <a:p>
                      <a:pPr marL="226060" algn="just">
                        <a:lnSpc>
                          <a:spcPts val="1375"/>
                        </a:lnSpc>
                        <a:spcAft>
                          <a:spcPts val="0"/>
                        </a:spcAft>
                      </a:pPr>
                      <a:r>
                        <a:rPr lang="ru-RU" sz="1600" dirty="0" smtClean="0">
                          <a:solidFill>
                            <a:srgbClr val="002060"/>
                          </a:solidFill>
                          <a:effectLst/>
                          <a:latin typeface="Times New Roman" panose="02020603050405020304" pitchFamily="18" charset="0"/>
                          <a:cs typeface="Times New Roman" panose="02020603050405020304" pitchFamily="18" charset="0"/>
                        </a:rPr>
                        <a:t>0 </a:t>
                      </a:r>
                      <a:r>
                        <a:rPr lang="ru-RU" sz="1600" dirty="0">
                          <a:solidFill>
                            <a:srgbClr val="002060"/>
                          </a:solidFill>
                          <a:effectLst/>
                          <a:latin typeface="Times New Roman" panose="02020603050405020304" pitchFamily="18" charset="0"/>
                          <a:cs typeface="Times New Roman" panose="02020603050405020304" pitchFamily="18" charset="0"/>
                        </a:rPr>
                        <a:t>(0%)</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6060" algn="just">
                        <a:lnSpc>
                          <a:spcPts val="1375"/>
                        </a:lnSpc>
                        <a:spcAft>
                          <a:spcPts val="0"/>
                        </a:spcAft>
                      </a:pPr>
                      <a:endParaRPr lang="ru-RU" sz="1600" b="1" dirty="0" smtClean="0">
                        <a:solidFill>
                          <a:srgbClr val="002060"/>
                        </a:solidFill>
                        <a:effectLst/>
                        <a:latin typeface="Times New Roman" panose="02020603050405020304" pitchFamily="18" charset="0"/>
                        <a:cs typeface="Times New Roman" panose="02020603050405020304" pitchFamily="18" charset="0"/>
                      </a:endParaRPr>
                    </a:p>
                    <a:p>
                      <a:pPr marL="226060" algn="just">
                        <a:lnSpc>
                          <a:spcPts val="1375"/>
                        </a:lnSpc>
                        <a:spcAft>
                          <a:spcPts val="0"/>
                        </a:spcAft>
                      </a:pPr>
                      <a:r>
                        <a:rPr lang="ru-RU" sz="1600" b="1" dirty="0" smtClean="0">
                          <a:solidFill>
                            <a:srgbClr val="002060"/>
                          </a:solidFill>
                          <a:effectLst/>
                          <a:latin typeface="Times New Roman" panose="02020603050405020304" pitchFamily="18" charset="0"/>
                          <a:cs typeface="Times New Roman" panose="02020603050405020304" pitchFamily="18" charset="0"/>
                        </a:rPr>
                        <a:t>(0%)</a:t>
                      </a:r>
                      <a:endParaRPr lang="ru-RU" sz="1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6060" algn="just">
                        <a:lnSpc>
                          <a:spcPts val="1375"/>
                        </a:lnSpc>
                        <a:spcAft>
                          <a:spcPts val="0"/>
                        </a:spcAft>
                      </a:pPr>
                      <a:endParaRPr lang="ru-RU" sz="1600" b="1" dirty="0" smtClean="0">
                        <a:solidFill>
                          <a:srgbClr val="002060"/>
                        </a:solidFill>
                        <a:effectLst/>
                        <a:latin typeface="Times New Roman" panose="02020603050405020304" pitchFamily="18" charset="0"/>
                        <a:cs typeface="Times New Roman" panose="02020603050405020304" pitchFamily="18" charset="0"/>
                      </a:endParaRPr>
                    </a:p>
                    <a:p>
                      <a:pPr marL="226060" algn="just">
                        <a:lnSpc>
                          <a:spcPts val="1375"/>
                        </a:lnSpc>
                        <a:spcAft>
                          <a:spcPts val="0"/>
                        </a:spcAft>
                      </a:pPr>
                      <a:r>
                        <a:rPr lang="ru-RU" sz="1600" b="1" dirty="0" smtClean="0">
                          <a:solidFill>
                            <a:srgbClr val="002060"/>
                          </a:solidFill>
                          <a:effectLst/>
                          <a:latin typeface="Times New Roman" panose="02020603050405020304" pitchFamily="18" charset="0"/>
                          <a:cs typeface="Times New Roman" panose="02020603050405020304" pitchFamily="18" charset="0"/>
                        </a:rPr>
                        <a:t>5 (45,4%)</a:t>
                      </a:r>
                      <a:endParaRPr lang="ru-RU" sz="1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6060" algn="just">
                        <a:lnSpc>
                          <a:spcPts val="1375"/>
                        </a:lnSpc>
                        <a:spcAft>
                          <a:spcPts val="0"/>
                        </a:spcAft>
                      </a:pPr>
                      <a:endParaRPr lang="ru-RU" sz="1600" b="1" dirty="0" smtClean="0">
                        <a:solidFill>
                          <a:srgbClr val="002060"/>
                        </a:solidFill>
                        <a:effectLst/>
                        <a:latin typeface="Times New Roman" panose="02020603050405020304" pitchFamily="18" charset="0"/>
                        <a:cs typeface="Times New Roman" panose="02020603050405020304" pitchFamily="18" charset="0"/>
                      </a:endParaRPr>
                    </a:p>
                    <a:p>
                      <a:pPr marL="226060" algn="just">
                        <a:lnSpc>
                          <a:spcPts val="1375"/>
                        </a:lnSpc>
                        <a:spcAft>
                          <a:spcPts val="0"/>
                        </a:spcAft>
                      </a:pPr>
                      <a:r>
                        <a:rPr lang="ru-RU" sz="1600" b="1" dirty="0" smtClean="0">
                          <a:solidFill>
                            <a:srgbClr val="002060"/>
                          </a:solidFill>
                          <a:effectLst/>
                          <a:latin typeface="Times New Roman" panose="02020603050405020304" pitchFamily="18" charset="0"/>
                          <a:cs typeface="Times New Roman" panose="02020603050405020304" pitchFamily="18" charset="0"/>
                        </a:rPr>
                        <a:t>3 (27,3%)</a:t>
                      </a:r>
                      <a:endParaRPr lang="ru-RU" sz="1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6060" algn="just">
                        <a:lnSpc>
                          <a:spcPts val="1375"/>
                        </a:lnSpc>
                        <a:spcAft>
                          <a:spcPts val="0"/>
                        </a:spcAft>
                      </a:pPr>
                      <a:endParaRPr lang="ru-RU" sz="1600" b="1" dirty="0" smtClean="0">
                        <a:solidFill>
                          <a:srgbClr val="002060"/>
                        </a:solidFill>
                        <a:effectLst/>
                        <a:latin typeface="Times New Roman" panose="02020603050405020304" pitchFamily="18" charset="0"/>
                        <a:cs typeface="Times New Roman" panose="02020603050405020304" pitchFamily="18" charset="0"/>
                      </a:endParaRPr>
                    </a:p>
                    <a:p>
                      <a:pPr marL="226060" algn="just">
                        <a:lnSpc>
                          <a:spcPts val="1375"/>
                        </a:lnSpc>
                        <a:spcAft>
                          <a:spcPts val="0"/>
                        </a:spcAft>
                      </a:pPr>
                      <a:r>
                        <a:rPr lang="ru-RU" sz="1600" b="1" dirty="0" smtClean="0">
                          <a:solidFill>
                            <a:srgbClr val="002060"/>
                          </a:solidFill>
                          <a:effectLst/>
                          <a:latin typeface="Times New Roman" panose="02020603050405020304" pitchFamily="18" charset="0"/>
                          <a:cs typeface="Times New Roman" panose="02020603050405020304" pitchFamily="18" charset="0"/>
                        </a:rPr>
                        <a:t>3 (27,3%).</a:t>
                      </a:r>
                      <a:endParaRPr lang="ru-RU" sz="1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7" name="TextBox 16"/>
          <p:cNvSpPr txBox="1"/>
          <p:nvPr/>
        </p:nvSpPr>
        <p:spPr>
          <a:xfrm>
            <a:off x="1245149" y="4525089"/>
            <a:ext cx="6408712" cy="400110"/>
          </a:xfrm>
          <a:prstGeom prst="rect">
            <a:avLst/>
          </a:prstGeom>
          <a:noFill/>
        </p:spPr>
        <p:txBody>
          <a:bodyPr wrap="square" rtlCol="0">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Возрастной ценз педагогов</a:t>
            </a:r>
            <a:endParaRPr lang="ru-RU"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394369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7" name="Прямоугольник 6"/>
          <p:cNvSpPr/>
          <p:nvPr/>
        </p:nvSpPr>
        <p:spPr>
          <a:xfrm>
            <a:off x="642910" y="285728"/>
            <a:ext cx="7786742"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Прямоугольник 9"/>
          <p:cNvSpPr/>
          <p:nvPr/>
        </p:nvSpPr>
        <p:spPr>
          <a:xfrm>
            <a:off x="642910" y="285728"/>
            <a:ext cx="7786742"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Анализ педагогического коллектива</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12" name="Таблица 11"/>
          <p:cNvGraphicFramePr>
            <a:graphicFrameLocks noGrp="1"/>
          </p:cNvGraphicFramePr>
          <p:nvPr>
            <p:extLst>
              <p:ext uri="{D42A27DB-BD31-4B8C-83A1-F6EECF244321}">
                <p14:modId xmlns:p14="http://schemas.microsoft.com/office/powerpoint/2010/main" xmlns="" val="2151055751"/>
              </p:ext>
            </p:extLst>
          </p:nvPr>
        </p:nvGraphicFramePr>
        <p:xfrm>
          <a:off x="467544" y="1205556"/>
          <a:ext cx="8136904" cy="760250"/>
        </p:xfrm>
        <a:graphic>
          <a:graphicData uri="http://schemas.openxmlformats.org/drawingml/2006/table">
            <a:tbl>
              <a:tblPr firstRow="1" firstCol="1" lastRow="1" lastCol="1" bandRow="1" bandCol="1">
                <a:tableStyleId>{5C22544A-7EE6-4342-B048-85BDC9FD1C3A}</a:tableStyleId>
              </a:tblPr>
              <a:tblGrid>
                <a:gridCol w="2620662"/>
                <a:gridCol w="1359133"/>
                <a:gridCol w="1359133"/>
                <a:gridCol w="1398988"/>
                <a:gridCol w="1398988"/>
              </a:tblGrid>
              <a:tr h="263284">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Всего</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Высшее</a:t>
                      </a:r>
                      <a:r>
                        <a:rPr lang="ru-RU" sz="1400" spc="-2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образование</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6667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Среднее</a:t>
                      </a:r>
                      <a:r>
                        <a:rPr lang="ru-RU" sz="1400" spc="-1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профессиональное</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r>
              <a:tr h="248483">
                <a:tc rowSpan="2">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11</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Кол-во</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667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Кол.-во</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48483">
                <a:tc vMerge="1">
                  <a:txBody>
                    <a:bodyPr/>
                    <a:lstStyle/>
                    <a:p>
                      <a:endParaRPr lang="ru-RU"/>
                    </a:p>
                  </a:txBody>
                  <a:tcPr/>
                </a:tc>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4</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36%</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667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7</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64%</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4" name="TextBox 13"/>
          <p:cNvSpPr txBox="1"/>
          <p:nvPr/>
        </p:nvSpPr>
        <p:spPr>
          <a:xfrm>
            <a:off x="444848" y="771707"/>
            <a:ext cx="3168352" cy="369332"/>
          </a:xfrm>
          <a:prstGeom prst="rect">
            <a:avLst/>
          </a:prstGeom>
          <a:noFill/>
        </p:spPr>
        <p:txBody>
          <a:bodyPr wrap="square" rtlCol="0">
            <a:spAutoFit/>
          </a:bodyPr>
          <a:lstStyle/>
          <a:p>
            <a:pPr marL="134620" algn="just">
              <a:spcBef>
                <a:spcPts val="225"/>
              </a:spcBef>
              <a:spcAft>
                <a:spcPts val="245"/>
              </a:spcAft>
            </a:pPr>
            <a:r>
              <a:rPr lang="ru-RU" dirty="0">
                <a:latin typeface="Times New Roman" panose="02020603050405020304" pitchFamily="18" charset="0"/>
                <a:ea typeface="Times New Roman" panose="02020603050405020304" pitchFamily="18" charset="0"/>
              </a:rPr>
              <a:t>а)</a:t>
            </a:r>
            <a:r>
              <a:rPr lang="ru-RU" spc="-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a:t>
            </a:r>
            <a:r>
              <a:rPr lang="ru-RU" spc="-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образованию</a:t>
            </a:r>
            <a:endParaRPr lang="ru-RU" dirty="0">
              <a:effectLst/>
              <a:latin typeface="Times New Roman" panose="02020603050405020304" pitchFamily="18" charset="0"/>
              <a:ea typeface="Times New Roman" panose="02020603050405020304" pitchFamily="18" charset="0"/>
            </a:endParaRPr>
          </a:p>
        </p:txBody>
      </p:sp>
      <p:sp>
        <p:nvSpPr>
          <p:cNvPr id="16" name="TextBox 15"/>
          <p:cNvSpPr txBox="1"/>
          <p:nvPr/>
        </p:nvSpPr>
        <p:spPr>
          <a:xfrm>
            <a:off x="430928" y="2053605"/>
            <a:ext cx="3744416" cy="369332"/>
          </a:xfrm>
          <a:prstGeom prst="rect">
            <a:avLst/>
          </a:prstGeom>
          <a:noFill/>
        </p:spPr>
        <p:txBody>
          <a:bodyPr wrap="square" rtlCol="0">
            <a:spAutoFit/>
          </a:bodyPr>
          <a:lstStyle/>
          <a:p>
            <a:r>
              <a:rPr lang="ru-RU" dirty="0">
                <a:latin typeface="Times New Roman" panose="02020603050405020304" pitchFamily="18" charset="0"/>
                <a:ea typeface="Times New Roman" panose="02020603050405020304" pitchFamily="18" charset="0"/>
              </a:rPr>
              <a:t>б)</a:t>
            </a:r>
            <a:r>
              <a:rPr lang="ru-RU" spc="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стажу</a:t>
            </a:r>
            <a:r>
              <a:rPr lang="ru-RU" spc="-4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работы:</a:t>
            </a:r>
            <a:endParaRPr lang="ru-RU" dirty="0"/>
          </a:p>
        </p:txBody>
      </p:sp>
      <p:graphicFrame>
        <p:nvGraphicFramePr>
          <p:cNvPr id="19" name="Таблица 18"/>
          <p:cNvGraphicFramePr>
            <a:graphicFrameLocks noGrp="1"/>
          </p:cNvGraphicFramePr>
          <p:nvPr>
            <p:extLst>
              <p:ext uri="{D42A27DB-BD31-4B8C-83A1-F6EECF244321}">
                <p14:modId xmlns:p14="http://schemas.microsoft.com/office/powerpoint/2010/main" xmlns="" val="2257025843"/>
              </p:ext>
            </p:extLst>
          </p:nvPr>
        </p:nvGraphicFramePr>
        <p:xfrm>
          <a:off x="464880" y="2510736"/>
          <a:ext cx="8136903" cy="904370"/>
        </p:xfrm>
        <a:graphic>
          <a:graphicData uri="http://schemas.openxmlformats.org/drawingml/2006/table">
            <a:tbl>
              <a:tblPr firstRow="1" firstCol="1" lastRow="1" lastCol="1" bandRow="1" bandCol="1">
                <a:tableStyleId>{5C22544A-7EE6-4342-B048-85BDC9FD1C3A}</a:tableStyleId>
              </a:tblPr>
              <a:tblGrid>
                <a:gridCol w="824585"/>
                <a:gridCol w="638043"/>
                <a:gridCol w="919508"/>
                <a:gridCol w="765157"/>
                <a:gridCol w="931064"/>
                <a:gridCol w="713156"/>
                <a:gridCol w="887317"/>
                <a:gridCol w="709853"/>
                <a:gridCol w="879888"/>
                <a:gridCol w="868332"/>
              </a:tblGrid>
              <a:tr h="304620">
                <a:tc gridSpan="2">
                  <a:txBody>
                    <a:bodyPr/>
                    <a:lstStyle/>
                    <a:p>
                      <a:pPr marL="69850" algn="just">
                        <a:lnSpc>
                          <a:spcPts val="1365"/>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До</a:t>
                      </a:r>
                      <a:r>
                        <a:rPr lang="ru-RU" sz="1400" spc="2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5лет</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69215" algn="just">
                        <a:lnSpc>
                          <a:spcPts val="1365"/>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5-10лет</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69215" algn="just">
                        <a:lnSpc>
                          <a:spcPts val="1365"/>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10-15лет</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69850" algn="just">
                        <a:lnSpc>
                          <a:spcPts val="1365"/>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15-25лет</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69850" algn="just">
                        <a:lnSpc>
                          <a:spcPts val="1365"/>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25и</a:t>
                      </a:r>
                      <a:r>
                        <a:rPr lang="ru-RU" sz="1400" spc="15">
                          <a:solidFill>
                            <a:srgbClr val="002060"/>
                          </a:solidFill>
                          <a:effectLst/>
                          <a:latin typeface="Times New Roman" panose="02020603050405020304" pitchFamily="18" charset="0"/>
                          <a:cs typeface="Times New Roman" panose="02020603050405020304" pitchFamily="18" charset="0"/>
                        </a:rPr>
                        <a:t> </a:t>
                      </a:r>
                      <a:r>
                        <a:rPr lang="ru-RU" sz="1400">
                          <a:solidFill>
                            <a:srgbClr val="002060"/>
                          </a:solidFill>
                          <a:effectLst/>
                          <a:latin typeface="Times New Roman" panose="02020603050405020304" pitchFamily="18" charset="0"/>
                          <a:cs typeface="Times New Roman" panose="02020603050405020304" pitchFamily="18" charset="0"/>
                        </a:rPr>
                        <a:t>более</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r>
              <a:tr h="299875">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Кол.-во</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Кол.-во</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Кол.-во</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Кол-во</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Кол-во</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875">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2</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18%</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1</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9%</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44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2</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spcAft>
                          <a:spcPts val="0"/>
                        </a:spcAft>
                      </a:pPr>
                      <a:r>
                        <a:rPr lang="ru-RU" sz="1400">
                          <a:solidFill>
                            <a:srgbClr val="002060"/>
                          </a:solidFill>
                          <a:effectLst/>
                          <a:latin typeface="Times New Roman" panose="02020603050405020304" pitchFamily="18" charset="0"/>
                          <a:cs typeface="Times New Roman" panose="02020603050405020304" pitchFamily="18" charset="0"/>
                        </a:rPr>
                        <a:t>18%</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6</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55%</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0" name="TextBox 19"/>
          <p:cNvSpPr txBox="1"/>
          <p:nvPr/>
        </p:nvSpPr>
        <p:spPr>
          <a:xfrm>
            <a:off x="430928" y="3540784"/>
            <a:ext cx="3925048" cy="369332"/>
          </a:xfrm>
          <a:prstGeom prst="rect">
            <a:avLst/>
          </a:prstGeom>
          <a:noFill/>
        </p:spPr>
        <p:txBody>
          <a:bodyPr wrap="square" rtlCol="0">
            <a:spAutoFit/>
          </a:bodyPr>
          <a:lstStyle/>
          <a:p>
            <a:r>
              <a:rPr lang="ru-RU" dirty="0">
                <a:latin typeface="Times New Roman" panose="02020603050405020304" pitchFamily="18" charset="0"/>
                <a:ea typeface="Times New Roman" panose="02020603050405020304" pitchFamily="18" charset="0"/>
              </a:rPr>
              <a:t>в)</a:t>
            </a:r>
            <a:r>
              <a:rPr lang="ru-RU" spc="-1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a:t>
            </a:r>
            <a:r>
              <a:rPr lang="ru-RU" spc="-1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квалификационным</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категориям:</a:t>
            </a:r>
            <a:endParaRPr lang="ru-RU" dirty="0"/>
          </a:p>
        </p:txBody>
      </p:sp>
      <p:graphicFrame>
        <p:nvGraphicFramePr>
          <p:cNvPr id="22" name="Таблица 21"/>
          <p:cNvGraphicFramePr>
            <a:graphicFrameLocks noGrp="1"/>
          </p:cNvGraphicFramePr>
          <p:nvPr>
            <p:extLst>
              <p:ext uri="{D42A27DB-BD31-4B8C-83A1-F6EECF244321}">
                <p14:modId xmlns:p14="http://schemas.microsoft.com/office/powerpoint/2010/main" xmlns="" val="438677210"/>
              </p:ext>
            </p:extLst>
          </p:nvPr>
        </p:nvGraphicFramePr>
        <p:xfrm>
          <a:off x="574576" y="4149080"/>
          <a:ext cx="8101878" cy="1650320"/>
        </p:xfrm>
        <a:graphic>
          <a:graphicData uri="http://schemas.openxmlformats.org/drawingml/2006/table">
            <a:tbl>
              <a:tblPr firstRow="1" firstCol="1" lastRow="1" lastCol="1" bandRow="1" bandCol="1">
                <a:tableStyleId>{5C22544A-7EE6-4342-B048-85BDC9FD1C3A}</a:tableStyleId>
              </a:tblPr>
              <a:tblGrid>
                <a:gridCol w="618751"/>
                <a:gridCol w="799456"/>
                <a:gridCol w="944812"/>
                <a:gridCol w="799456"/>
                <a:gridCol w="872134"/>
                <a:gridCol w="872134"/>
                <a:gridCol w="818873"/>
                <a:gridCol w="1361463"/>
                <a:gridCol w="1014799"/>
              </a:tblGrid>
              <a:tr h="1008112">
                <a:tc>
                  <a:txBody>
                    <a:bodyPr/>
                    <a:lstStyle/>
                    <a:p>
                      <a:pPr marL="6985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всего</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69850" marR="272415" algn="just">
                        <a:lnSpc>
                          <a:spcPct val="11500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Высшая</a:t>
                      </a:r>
                      <a:r>
                        <a:rPr lang="ru-RU" sz="1400" spc="5" dirty="0">
                          <a:solidFill>
                            <a:srgbClr val="002060"/>
                          </a:solidFill>
                          <a:effectLst/>
                          <a:latin typeface="Times New Roman" panose="02020603050405020304" pitchFamily="18" charset="0"/>
                          <a:cs typeface="Times New Roman" panose="02020603050405020304" pitchFamily="18" charset="0"/>
                        </a:rPr>
                        <a:t> </a:t>
                      </a:r>
                      <a:r>
                        <a:rPr lang="ru-RU" sz="1400" spc="-5" dirty="0">
                          <a:solidFill>
                            <a:srgbClr val="002060"/>
                          </a:solidFill>
                          <a:effectLst/>
                          <a:latin typeface="Times New Roman" panose="02020603050405020304" pitchFamily="18" charset="0"/>
                          <a:cs typeface="Times New Roman" panose="02020603050405020304" pitchFamily="18" charset="0"/>
                        </a:rPr>
                        <a:t>квалификационная</a:t>
                      </a:r>
                      <a:r>
                        <a:rPr lang="ru-RU" sz="1400" spc="-28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категория</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70485" marR="278130" algn="just">
                        <a:lnSpc>
                          <a:spcPct val="11500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Первая</a:t>
                      </a:r>
                      <a:r>
                        <a:rPr lang="ru-RU" sz="1400" spc="5" dirty="0">
                          <a:solidFill>
                            <a:srgbClr val="002060"/>
                          </a:solidFill>
                          <a:effectLst/>
                          <a:latin typeface="Times New Roman" panose="02020603050405020304" pitchFamily="18" charset="0"/>
                          <a:cs typeface="Times New Roman" panose="02020603050405020304" pitchFamily="18" charset="0"/>
                        </a:rPr>
                        <a:t> </a:t>
                      </a:r>
                      <a:r>
                        <a:rPr lang="ru-RU" sz="1400" spc="-5" dirty="0">
                          <a:solidFill>
                            <a:srgbClr val="002060"/>
                          </a:solidFill>
                          <a:effectLst/>
                          <a:latin typeface="Times New Roman" panose="02020603050405020304" pitchFamily="18" charset="0"/>
                          <a:cs typeface="Times New Roman" panose="02020603050405020304" pitchFamily="18" charset="0"/>
                        </a:rPr>
                        <a:t>квалификационная</a:t>
                      </a:r>
                      <a:r>
                        <a:rPr lang="ru-RU" sz="1400" spc="-28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категория</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70485" marR="287020" algn="just">
                        <a:lnSpc>
                          <a:spcPct val="11500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Соответствие</a:t>
                      </a:r>
                      <a:r>
                        <a:rPr lang="ru-RU" sz="1400" spc="-28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занимаемой</a:t>
                      </a:r>
                      <a:r>
                        <a:rPr lang="ru-RU" sz="1400" spc="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должности</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marL="70485" marR="287020" algn="just">
                        <a:lnSpc>
                          <a:spcPct val="11500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Без категории</a:t>
                      </a:r>
                      <a:r>
                        <a:rPr lang="ru-RU" sz="1400" spc="-285">
                          <a:solidFill>
                            <a:srgbClr val="002060"/>
                          </a:solidFill>
                          <a:effectLst/>
                          <a:latin typeface="Times New Roman" panose="02020603050405020304" pitchFamily="18" charset="0"/>
                          <a:cs typeface="Times New Roman" panose="02020603050405020304" pitchFamily="18" charset="0"/>
                        </a:rPr>
                        <a:t> </a:t>
                      </a:r>
                      <a:r>
                        <a:rPr lang="ru-RU" sz="1400">
                          <a:solidFill>
                            <a:srgbClr val="002060"/>
                          </a:solidFill>
                          <a:effectLst/>
                          <a:latin typeface="Times New Roman" panose="02020603050405020304" pitchFamily="18" charset="0"/>
                          <a:cs typeface="Times New Roman" panose="02020603050405020304" pitchFamily="18" charset="0"/>
                        </a:rPr>
                        <a:t>(молодые</a:t>
                      </a:r>
                      <a:r>
                        <a:rPr lang="ru-RU" sz="1400" spc="5">
                          <a:solidFill>
                            <a:srgbClr val="002060"/>
                          </a:solidFill>
                          <a:effectLst/>
                          <a:latin typeface="Times New Roman" panose="02020603050405020304" pitchFamily="18" charset="0"/>
                          <a:cs typeface="Times New Roman" panose="02020603050405020304" pitchFamily="18" charset="0"/>
                        </a:rPr>
                        <a:t> </a:t>
                      </a:r>
                      <a:r>
                        <a:rPr lang="ru-RU" sz="1400">
                          <a:solidFill>
                            <a:srgbClr val="002060"/>
                          </a:solidFill>
                          <a:effectLst/>
                          <a:latin typeface="Times New Roman" panose="02020603050405020304" pitchFamily="18" charset="0"/>
                          <a:cs typeface="Times New Roman" panose="02020603050405020304" pitchFamily="18" charset="0"/>
                        </a:rPr>
                        <a:t>специалисты и вновь</a:t>
                      </a:r>
                      <a:endParaRPr lang="ru-RU" sz="1200">
                        <a:solidFill>
                          <a:srgbClr val="002060"/>
                        </a:solidFill>
                        <a:effectLst/>
                        <a:latin typeface="Times New Roman" panose="02020603050405020304" pitchFamily="18" charset="0"/>
                        <a:cs typeface="Times New Roman" panose="02020603050405020304" pitchFamily="18" charset="0"/>
                      </a:endParaRPr>
                    </a:p>
                    <a:p>
                      <a:pPr marL="70485" algn="just">
                        <a:spcAft>
                          <a:spcPts val="0"/>
                        </a:spcAft>
                      </a:pPr>
                      <a:r>
                        <a:rPr lang="ru-RU" sz="1400">
                          <a:solidFill>
                            <a:srgbClr val="002060"/>
                          </a:solidFill>
                          <a:effectLst/>
                          <a:latin typeface="Times New Roman" panose="02020603050405020304" pitchFamily="18" charset="0"/>
                          <a:cs typeface="Times New Roman" panose="02020603050405020304" pitchFamily="18" charset="0"/>
                        </a:rPr>
                        <a:t>поступившие)</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r>
              <a:tr h="200660">
                <a:tc rowSpan="2">
                  <a:txBody>
                    <a:bodyPr/>
                    <a:lstStyle/>
                    <a:p>
                      <a:pPr marL="182245" marR="17335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12</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marR="35052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Кол-во</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31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marR="43243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Кол-во</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Кол-во</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Кол-во</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12008">
                <a:tc vMerge="1">
                  <a:txBody>
                    <a:bodyPr/>
                    <a:lstStyle/>
                    <a:p>
                      <a:endParaRPr lang="ru-RU"/>
                    </a:p>
                  </a:txBody>
                  <a:tcPr/>
                </a:tc>
                <a:tc>
                  <a:txBody>
                    <a:bodyPr/>
                    <a:lstStyle/>
                    <a:p>
                      <a:pPr marL="69850" marR="39433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4</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31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36%</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marR="43370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3</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27%</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160"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1</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a:solidFill>
                            <a:srgbClr val="002060"/>
                          </a:solidFill>
                          <a:effectLst/>
                          <a:latin typeface="Times New Roman" panose="02020603050405020304" pitchFamily="18" charset="0"/>
                          <a:cs typeface="Times New Roman" panose="02020603050405020304" pitchFamily="18" charset="0"/>
                        </a:rPr>
                        <a:t>9%</a:t>
                      </a:r>
                      <a:endParaRPr lang="ru-RU"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620"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3</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0485" algn="just">
                        <a:lnSpc>
                          <a:spcPts val="134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27%</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3" name="TextBox 22"/>
          <p:cNvSpPr txBox="1"/>
          <p:nvPr/>
        </p:nvSpPr>
        <p:spPr>
          <a:xfrm>
            <a:off x="251520" y="6021288"/>
            <a:ext cx="8640960" cy="338554"/>
          </a:xfrm>
          <a:prstGeom prst="rect">
            <a:avLst/>
          </a:prstGeom>
          <a:noFill/>
        </p:spPr>
        <p:txBody>
          <a:bodyPr wrap="square" rtlCol="0">
            <a:spAutoFit/>
          </a:bodyPr>
          <a:lstStyle/>
          <a:p>
            <a:pPr algn="ctr"/>
            <a:r>
              <a:rPr lang="ru-RU" sz="1600" b="1" dirty="0" smtClean="0">
                <a:solidFill>
                  <a:srgbClr val="002060"/>
                </a:solidFill>
                <a:latin typeface="Times New Roman" panose="02020603050405020304" pitchFamily="18" charset="0"/>
                <a:cs typeface="Times New Roman" panose="02020603050405020304" pitchFamily="18" charset="0"/>
              </a:rPr>
              <a:t>За последние три года курсы повышения квалификации прошли 100% педагогов</a:t>
            </a:r>
            <a:endParaRPr lang="ru-RU" sz="16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10" name="Прямоугольник 9"/>
          <p:cNvSpPr/>
          <p:nvPr/>
        </p:nvSpPr>
        <p:spPr>
          <a:xfrm>
            <a:off x="357158" y="285728"/>
            <a:ext cx="4143404" cy="46166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solidFill>
                    <a:srgbClr val="FF0000"/>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sz="2400" b="1" dirty="0">
              <a:ln w="11430">
                <a:solidFill>
                  <a:srgbClr val="FF0000"/>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TextBox 1"/>
          <p:cNvSpPr txBox="1"/>
          <p:nvPr/>
        </p:nvSpPr>
        <p:spPr>
          <a:xfrm>
            <a:off x="432110" y="516560"/>
            <a:ext cx="8136904" cy="6186309"/>
          </a:xfrm>
          <a:prstGeom prst="rect">
            <a:avLst/>
          </a:prstGeom>
          <a:noFill/>
        </p:spPr>
        <p:txBody>
          <a:bodyPr wrap="square" rtlCol="0">
            <a:spAutoFit/>
          </a:bodyPr>
          <a:lstStyle/>
          <a:p>
            <a:r>
              <a:rPr lang="ru-RU" b="1" dirty="0">
                <a:latin typeface="Times New Roman" panose="02020603050405020304" pitchFamily="18" charset="0"/>
                <a:cs typeface="Times New Roman" panose="02020603050405020304" pitchFamily="18" charset="0"/>
              </a:rPr>
              <a:t>Программа развития </a:t>
            </a:r>
            <a:r>
              <a:rPr lang="ru-RU" dirty="0" smtClean="0">
                <a:latin typeface="Times New Roman" panose="02020603050405020304" pitchFamily="18" charset="0"/>
                <a:cs typeface="Times New Roman" panose="02020603050405020304" pitchFamily="18" charset="0"/>
              </a:rPr>
              <a:t>является </a:t>
            </a:r>
            <a:r>
              <a:rPr lang="ru-RU" dirty="0">
                <a:latin typeface="Times New Roman" panose="02020603050405020304" pitchFamily="18" charset="0"/>
                <a:cs typeface="Times New Roman" panose="02020603050405020304" pitchFamily="18" charset="0"/>
              </a:rPr>
              <a:t>управленческим документом, определяющим перспективы и пути развития учреждения на среднесрочную перспективу. </a:t>
            </a:r>
          </a:p>
          <a:p>
            <a:pPr fontAlgn="t"/>
            <a:r>
              <a:rPr lang="ru-RU" dirty="0">
                <a:latin typeface="Times New Roman" panose="02020603050405020304" pitchFamily="18" charset="0"/>
                <a:cs typeface="Times New Roman" panose="02020603050405020304" pitchFamily="18" charset="0"/>
              </a:rPr>
              <a:t>Программа как управленческий документ развития образовательной организации определяет целевые, содержательные и результативные приоритеты развития, задает основные направления эффективной реализации муниципального задания. </a:t>
            </a:r>
            <a:endParaRPr lang="ru-RU" dirty="0" smtClean="0">
              <a:latin typeface="Times New Roman" panose="02020603050405020304" pitchFamily="18" charset="0"/>
              <a:cs typeface="Times New Roman" panose="02020603050405020304" pitchFamily="18" charset="0"/>
            </a:endParaRPr>
          </a:p>
          <a:p>
            <a:pPr fontAlgn="t"/>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основу реализации Программы положен современный программно-проектный метод, сочетающий управленческую целенаправленность деятельности администрации и творческие инициативы со стороны рядовых сотрудников, который представлен в виде комплекса взаимосвязанных задач и мероприятий, нацеленных на обеспечение доступности качественного образования в соответствии с показателями эффективности работы образовательного учреждения.</a:t>
            </a:r>
          </a:p>
          <a:p>
            <a:pPr fontAlgn="t"/>
            <a:r>
              <a:rPr lang="ru-RU" dirty="0">
                <a:latin typeface="Times New Roman" panose="02020603050405020304" pitchFamily="18" charset="0"/>
                <a:cs typeface="Times New Roman" panose="02020603050405020304" pitchFamily="18" charset="0"/>
              </a:rPr>
              <a:t>Проекты, представленные для реализации плана Программы развития, рассчитаны на весь период с 2023 по 2027 годы ее реализации.</a:t>
            </a:r>
          </a:p>
          <a:p>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Назначение </a:t>
            </a:r>
            <a:r>
              <a:rPr lang="ru-RU" b="1" dirty="0">
                <a:latin typeface="Times New Roman" panose="02020603050405020304" pitchFamily="18" charset="0"/>
                <a:cs typeface="Times New Roman" panose="02020603050405020304" pitchFamily="18" charset="0"/>
              </a:rPr>
              <a:t>Программы развития:</a:t>
            </a:r>
            <a:r>
              <a:rPr lang="ru-RU" dirty="0">
                <a:latin typeface="Times New Roman" panose="02020603050405020304" pitchFamily="18" charset="0"/>
                <a:cs typeface="Times New Roman" panose="02020603050405020304" pitchFamily="18" charset="0"/>
              </a:rPr>
              <a:t> Программа развития предназначена для определения перспективных направлений развития образовательного учреждения на основе анализа работы МБДОУ д/с №31 за предыдущий период. </a:t>
            </a:r>
          </a:p>
          <a:p>
            <a:r>
              <a:rPr lang="ru-RU" dirty="0">
                <a:latin typeface="Times New Roman" panose="02020603050405020304" pitchFamily="18" charset="0"/>
                <a:cs typeface="Times New Roman" panose="02020603050405020304" pitchFamily="18" charset="0"/>
              </a:rPr>
              <a:t>В ней отражены тенденции изменений, охарактеризованы главные направления обновления образования и организации воспитания, управления дошкольным учреждением на основе инновационных процессов.</a:t>
            </a:r>
          </a:p>
          <a:p>
            <a:r>
              <a:rPr lang="ru-RU" dirty="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a14="http://schemas.microsoft.com/office/drawing/2010/main" xmlns="" val="0"/>
              </a:ext>
            </a:extLst>
          </a:blip>
          <a:srcRect b="19181"/>
          <a:stretch/>
        </p:blipFill>
        <p:spPr>
          <a:xfrm>
            <a:off x="324574" y="277851"/>
            <a:ext cx="2389413" cy="2683800"/>
          </a:xfrm>
          <a:prstGeom prst="round2DiagRect">
            <a:avLst>
              <a:gd name="adj1" fmla="val 16667"/>
              <a:gd name="adj2" fmla="val 0"/>
            </a:avLst>
          </a:prstGeom>
          <a:ln w="88900" cap="sq">
            <a:solidFill>
              <a:srgbClr val="FFFF00"/>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468930">
            <a:off x="5320742" y="3120396"/>
            <a:ext cx="1558214" cy="2389250"/>
          </a:xfrm>
          <a:prstGeom prst="rect">
            <a:avLst/>
          </a:prstGeom>
        </p:spPr>
      </p:pic>
      <p:pic>
        <p:nvPicPr>
          <p:cNvPr id="19" name="Рисунок 1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899552" y="253785"/>
            <a:ext cx="2355725" cy="1466038"/>
          </a:xfrm>
          <a:prstGeom prst="rect">
            <a:avLst/>
          </a:prstGeom>
        </p:spPr>
      </p:pic>
      <p:pic>
        <p:nvPicPr>
          <p:cNvPr id="20" name="Рисунок 1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rot="20982353">
            <a:off x="2313258" y="3882785"/>
            <a:ext cx="1560406" cy="2420888"/>
          </a:xfrm>
          <a:prstGeom prst="rect">
            <a:avLst/>
          </a:prstGeom>
        </p:spPr>
      </p:pic>
      <p:pic>
        <p:nvPicPr>
          <p:cNvPr id="21" name="Рисунок 20"/>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321881" y="1774726"/>
            <a:ext cx="2084318" cy="1465536"/>
          </a:xfrm>
          <a:prstGeom prst="rect">
            <a:avLst/>
          </a:prstGeom>
        </p:spPr>
      </p:pic>
      <p:pic>
        <p:nvPicPr>
          <p:cNvPr id="23" name="Рисунок 22"/>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884912" y="3325021"/>
            <a:ext cx="1452344" cy="2051311"/>
          </a:xfrm>
          <a:prstGeom prst="rect">
            <a:avLst/>
          </a:prstGeom>
        </p:spPr>
      </p:pic>
      <p:pic>
        <p:nvPicPr>
          <p:cNvPr id="24" name="Рисунок 23"/>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5314613" y="327286"/>
            <a:ext cx="1080437" cy="1375503"/>
          </a:xfrm>
          <a:prstGeom prst="rect">
            <a:avLst/>
          </a:prstGeom>
        </p:spPr>
      </p:pic>
      <p:pic>
        <p:nvPicPr>
          <p:cNvPr id="25" name="Рисунок 24"/>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rot="20799273">
            <a:off x="376048" y="2751687"/>
            <a:ext cx="1356682" cy="1916197"/>
          </a:xfrm>
          <a:prstGeom prst="rect">
            <a:avLst/>
          </a:prstGeom>
        </p:spPr>
      </p:pic>
      <p:pic>
        <p:nvPicPr>
          <p:cNvPr id="26" name="Рисунок 25"/>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3929416" y="5444050"/>
            <a:ext cx="1476694" cy="1018688"/>
          </a:xfrm>
          <a:prstGeom prst="rect">
            <a:avLst/>
          </a:prstGeom>
        </p:spPr>
      </p:pic>
      <p:pic>
        <p:nvPicPr>
          <p:cNvPr id="27" name="Рисунок 26"/>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rot="20936664">
            <a:off x="1745981" y="2626229"/>
            <a:ext cx="1679944" cy="1186460"/>
          </a:xfrm>
          <a:prstGeom prst="rect">
            <a:avLst/>
          </a:prstGeom>
        </p:spPr>
      </p:pic>
      <p:pic>
        <p:nvPicPr>
          <p:cNvPr id="2" name="Рисунок 1"/>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6529538" y="318656"/>
            <a:ext cx="2198388" cy="2931184"/>
          </a:xfrm>
          <a:prstGeom prst="round2DiagRect">
            <a:avLst>
              <a:gd name="adj1" fmla="val 16667"/>
              <a:gd name="adj2" fmla="val 0"/>
            </a:avLst>
          </a:prstGeom>
          <a:ln w="88900" cap="sq">
            <a:solidFill>
              <a:srgbClr val="FFFF00"/>
            </a:solidFill>
            <a:miter lim="800000"/>
          </a:ln>
          <a:effectLst>
            <a:outerShdw blurRad="254000" algn="tl" rotWithShape="0">
              <a:srgbClr val="000000">
                <a:alpha val="43000"/>
              </a:srgbClr>
            </a:outerShdw>
          </a:effectLst>
        </p:spPr>
      </p:pic>
      <p:pic>
        <p:nvPicPr>
          <p:cNvPr id="12" name="Рисунок 11"/>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3083956" y="1702790"/>
            <a:ext cx="1126958" cy="1688938"/>
          </a:xfrm>
          <a:prstGeom prst="rect">
            <a:avLst/>
          </a:prstGeom>
        </p:spPr>
      </p:pic>
      <p:pic>
        <p:nvPicPr>
          <p:cNvPr id="3" name="Рисунок 2"/>
          <p:cNvPicPr>
            <a:picLocks noChangeAspect="1"/>
          </p:cNvPicPr>
          <p:nvPr/>
        </p:nvPicPr>
        <p:blipFill>
          <a:blip r:embed="rId15" cstate="print">
            <a:extLst>
              <a:ext uri="{28A0092B-C50C-407E-A947-70E740481C1C}">
                <a14:useLocalDpi xmlns:a14="http://schemas.microsoft.com/office/drawing/2010/main" xmlns="" val="0"/>
              </a:ext>
            </a:extLst>
          </a:blip>
          <a:stretch>
            <a:fillRect/>
          </a:stretch>
        </p:blipFill>
        <p:spPr>
          <a:xfrm>
            <a:off x="6910492" y="3463380"/>
            <a:ext cx="1801237" cy="2906771"/>
          </a:xfrm>
          <a:prstGeom prst="round2DiagRect">
            <a:avLst>
              <a:gd name="adj1" fmla="val 16667"/>
              <a:gd name="adj2" fmla="val 0"/>
            </a:avLst>
          </a:prstGeom>
          <a:ln w="88900" cap="sq">
            <a:solidFill>
              <a:srgbClr val="FFFF00"/>
            </a:solidFill>
            <a:miter lim="800000"/>
          </a:ln>
          <a:effectLst>
            <a:outerShdw blurRad="254000" algn="tl" rotWithShape="0">
              <a:srgbClr val="000000">
                <a:alpha val="43000"/>
              </a:srgbClr>
            </a:outerShdw>
          </a:effectLst>
        </p:spPr>
      </p:pic>
      <p:pic>
        <p:nvPicPr>
          <p:cNvPr id="28" name="Рисунок 27"/>
          <p:cNvPicPr>
            <a:picLocks noChangeAspect="1"/>
          </p:cNvPicPr>
          <p:nvPr/>
        </p:nvPicPr>
        <p:blipFill>
          <a:blip r:embed="rId16" cstate="print">
            <a:extLst>
              <a:ext uri="{28A0092B-C50C-407E-A947-70E740481C1C}">
                <a14:useLocalDpi xmlns:a14="http://schemas.microsoft.com/office/drawing/2010/main" xmlns="" val="0"/>
              </a:ext>
            </a:extLst>
          </a:blip>
          <a:stretch>
            <a:fillRect/>
          </a:stretch>
        </p:blipFill>
        <p:spPr>
          <a:xfrm>
            <a:off x="403760" y="3793984"/>
            <a:ext cx="1952420" cy="2603226"/>
          </a:xfrm>
          <a:prstGeom prst="round2DiagRect">
            <a:avLst>
              <a:gd name="adj1" fmla="val 16667"/>
              <a:gd name="adj2" fmla="val 0"/>
            </a:avLst>
          </a:prstGeom>
          <a:ln w="88900" cap="sq">
            <a:solidFill>
              <a:srgbClr val="FFFF00"/>
            </a:solidFill>
            <a:miter lim="800000"/>
          </a:ln>
          <a:effectLst>
            <a:outerShdw blurRad="254000" algn="tl" rotWithShape="0">
              <a:srgbClr val="000000">
                <a:alpha val="43000"/>
              </a:srgbClr>
            </a:outerShdw>
          </a:effectLst>
        </p:spPr>
      </p:pic>
      <p:pic>
        <p:nvPicPr>
          <p:cNvPr id="29" name="Рисунок 28"/>
          <p:cNvPicPr>
            <a:picLocks noChangeAspect="1"/>
          </p:cNvPicPr>
          <p:nvPr/>
        </p:nvPicPr>
        <p:blipFill>
          <a:blip r:embed="rId17" cstate="print">
            <a:extLst>
              <a:ext uri="{28A0092B-C50C-407E-A947-70E740481C1C}">
                <a14:useLocalDpi xmlns:a14="http://schemas.microsoft.com/office/drawing/2010/main" xmlns="" val="0"/>
              </a:ext>
            </a:extLst>
          </a:blip>
          <a:stretch>
            <a:fillRect/>
          </a:stretch>
        </p:blipFill>
        <p:spPr>
          <a:xfrm>
            <a:off x="5489297" y="5474790"/>
            <a:ext cx="1259632" cy="944724"/>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2" name="TextBox 1"/>
          <p:cNvSpPr txBox="1"/>
          <p:nvPr/>
        </p:nvSpPr>
        <p:spPr>
          <a:xfrm>
            <a:off x="539552" y="476672"/>
            <a:ext cx="8064896" cy="5570756"/>
          </a:xfrm>
          <a:prstGeom prst="rect">
            <a:avLst/>
          </a:prstGeom>
          <a:noFill/>
        </p:spPr>
        <p:txBody>
          <a:bodyPr wrap="square" rtlCol="0">
            <a:spAutoFit/>
          </a:bodyPr>
          <a:lstStyle/>
          <a:p>
            <a:r>
              <a:rPr lang="ru-RU" sz="2000" b="1" dirty="0">
                <a:solidFill>
                  <a:srgbClr val="002060"/>
                </a:solidFill>
                <a:latin typeface="Times New Roman" panose="02020603050405020304" pitchFamily="18" charset="0"/>
                <a:cs typeface="Times New Roman" panose="02020603050405020304" pitchFamily="18" charset="0"/>
              </a:rPr>
              <a:t>Вывод:</a:t>
            </a:r>
          </a:p>
          <a:p>
            <a:r>
              <a:rPr lang="ru-RU" sz="2000" dirty="0">
                <a:solidFill>
                  <a:srgbClr val="002060"/>
                </a:solidFill>
                <a:latin typeface="Times New Roman" panose="02020603050405020304" pitchFamily="18" charset="0"/>
                <a:cs typeface="Times New Roman" panose="02020603050405020304" pitchFamily="18" charset="0"/>
              </a:rPr>
              <a:t>Коллектив сравнительно стабильный, низкий уровень текучести кадров. Постепенно обновляется более молодыми кадрами. Растет уровень профессиональной компетентности педагогических кадров. Педагогический коллектив имеет достаточно высокий творческий потенциал, готов решать задачи повышения качества образования. Педагоги  мотивированы на получение качественного результата, обладают адекватной оценкой деятельности.</a:t>
            </a:r>
          </a:p>
          <a:p>
            <a:r>
              <a:rPr lang="ru-RU" sz="2000" b="1" i="1" dirty="0">
                <a:solidFill>
                  <a:srgbClr val="002060"/>
                </a:solidFill>
                <a:latin typeface="Times New Roman" panose="02020603050405020304" pitchFamily="18" charset="0"/>
                <a:cs typeface="Times New Roman" panose="02020603050405020304" pitchFamily="18" charset="0"/>
              </a:rPr>
              <a:t>Проблема:</a:t>
            </a:r>
          </a:p>
          <a:p>
            <a:pPr lvl="0"/>
            <a:r>
              <a:rPr lang="ru-RU" sz="2000" dirty="0">
                <a:solidFill>
                  <a:srgbClr val="002060"/>
                </a:solidFill>
                <a:latin typeface="Times New Roman" panose="02020603050405020304" pitchFamily="18" charset="0"/>
                <a:cs typeface="Times New Roman" panose="02020603050405020304" pitchFamily="18" charset="0"/>
              </a:rPr>
              <a:t>недостаточная включенность всех педагогов в инновационную деятельность;</a:t>
            </a:r>
          </a:p>
          <a:p>
            <a:pPr lvl="0"/>
            <a:r>
              <a:rPr lang="ru-RU" sz="2000" dirty="0">
                <a:solidFill>
                  <a:srgbClr val="002060"/>
                </a:solidFill>
                <a:latin typeface="Times New Roman" panose="02020603050405020304" pitchFamily="18" charset="0"/>
                <a:cs typeface="Times New Roman" panose="02020603050405020304" pitchFamily="18" charset="0"/>
              </a:rPr>
              <a:t>уровень профессиональной компетентности педагогических кадров недостаточен у 27% педагогов;</a:t>
            </a:r>
          </a:p>
          <a:p>
            <a:endParaRPr lang="ru-RU" sz="2000" b="1" dirty="0" smtClean="0">
              <a:solidFill>
                <a:srgbClr val="002060"/>
              </a:solidFill>
              <a:latin typeface="Times New Roman" panose="02020603050405020304" pitchFamily="18" charset="0"/>
              <a:cs typeface="Times New Roman" panose="02020603050405020304" pitchFamily="18" charset="0"/>
            </a:endParaRPr>
          </a:p>
          <a:p>
            <a:r>
              <a:rPr lang="ru-RU" sz="2000" b="1" dirty="0" smtClean="0">
                <a:solidFill>
                  <a:srgbClr val="002060"/>
                </a:solidFill>
                <a:latin typeface="Times New Roman" panose="02020603050405020304" pitchFamily="18" charset="0"/>
                <a:cs typeface="Times New Roman" panose="02020603050405020304" pitchFamily="18" charset="0"/>
              </a:rPr>
              <a:t>Перспективы </a:t>
            </a:r>
            <a:r>
              <a:rPr lang="ru-RU" sz="2000" b="1" dirty="0">
                <a:solidFill>
                  <a:srgbClr val="002060"/>
                </a:solidFill>
                <a:latin typeface="Times New Roman" panose="02020603050405020304" pitchFamily="18" charset="0"/>
                <a:cs typeface="Times New Roman" panose="02020603050405020304" pitchFamily="18" charset="0"/>
              </a:rPr>
              <a:t>развития:</a:t>
            </a:r>
          </a:p>
          <a:p>
            <a:r>
              <a:rPr lang="ru-RU" sz="2000" dirty="0">
                <a:solidFill>
                  <a:srgbClr val="002060"/>
                </a:solidFill>
                <a:latin typeface="Times New Roman" panose="02020603050405020304" pitchFamily="18" charset="0"/>
                <a:cs typeface="Times New Roman" panose="02020603050405020304" pitchFamily="18" charset="0"/>
              </a:rPr>
              <a:t>Рост профессиональной компетентности и активности педагога.</a:t>
            </a:r>
            <a:endParaRPr lang="ru-RU" dirty="0">
              <a:solidFill>
                <a:srgbClr val="002060"/>
              </a:solidFill>
              <a:latin typeface="Times New Roman" panose="02020603050405020304" pitchFamily="18" charset="0"/>
              <a:cs typeface="Times New Roman" panose="02020603050405020304" pitchFamily="18" charset="0"/>
            </a:endParaRPr>
          </a:p>
          <a:p>
            <a:r>
              <a:rPr lang="ru-RU" b="1" dirty="0"/>
              <a:t> </a:t>
            </a:r>
            <a:endParaRPr lang="ru-RU" dirty="0"/>
          </a:p>
          <a:p>
            <a:pPr algn="just"/>
            <a:endParaRPr lang="ru-RU"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39552" y="5589240"/>
            <a:ext cx="8227190" cy="646331"/>
          </a:xfrm>
          <a:prstGeom prst="rect">
            <a:avLst/>
          </a:prstGeom>
          <a:noFill/>
        </p:spPr>
        <p:txBody>
          <a:bodyPr wrap="square" rtlCol="0">
            <a:spAutoFit/>
          </a:bodyPr>
          <a:lstStyle/>
          <a:p>
            <a:pPr algn="ctr"/>
            <a:r>
              <a:rPr lang="ru-RU" dirty="0">
                <a:solidFill>
                  <a:srgbClr val="002060"/>
                </a:solidFill>
                <a:latin typeface="Times New Roman" panose="02020603050405020304" pitchFamily="18" charset="0"/>
                <a:cs typeface="Times New Roman" panose="02020603050405020304" pitchFamily="18" charset="0"/>
              </a:rPr>
              <a:t>Проект сохраняет свою актуальность, его реализация будет продолжена в рамках проекта </a:t>
            </a:r>
            <a:r>
              <a:rPr lang="ru-RU" dirty="0" smtClean="0">
                <a:solidFill>
                  <a:srgbClr val="002060"/>
                </a:solidFill>
                <a:latin typeface="Times New Roman" panose="02020603050405020304" pitchFamily="18" charset="0"/>
                <a:cs typeface="Times New Roman" panose="02020603050405020304" pitchFamily="18" charset="0"/>
              </a:rPr>
              <a:t>«Кадровый потенциал»</a:t>
            </a:r>
            <a:endParaRPr lang="ru-RU" dirty="0"/>
          </a:p>
        </p:txBody>
      </p:sp>
    </p:spTree>
    <p:extLst>
      <p:ext uri="{BB962C8B-B14F-4D97-AF65-F5344CB8AC3E}">
        <p14:creationId xmlns:p14="http://schemas.microsoft.com/office/powerpoint/2010/main" xmlns="" val="350248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428596" y="206511"/>
            <a:ext cx="8215370"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Анализ реализации проекта «Безопасность»</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TextBox 1"/>
          <p:cNvSpPr txBox="1"/>
          <p:nvPr/>
        </p:nvSpPr>
        <p:spPr>
          <a:xfrm>
            <a:off x="397583" y="668176"/>
            <a:ext cx="8103844" cy="707886"/>
          </a:xfrm>
          <a:prstGeom prst="rect">
            <a:avLst/>
          </a:prstGeom>
          <a:noFill/>
        </p:spPr>
        <p:txBody>
          <a:bodyPr wrap="square" rtlCol="0">
            <a:spAutoFit/>
          </a:bodyPr>
          <a:lstStyle/>
          <a:p>
            <a:pPr algn="just"/>
            <a:r>
              <a:rPr lang="ru-RU" sz="2000" b="1" dirty="0">
                <a:solidFill>
                  <a:srgbClr val="002060"/>
                </a:solidFill>
                <a:latin typeface="Times New Roman" panose="02020603050405020304" pitchFamily="18" charset="0"/>
                <a:cs typeface="Times New Roman" panose="02020603050405020304" pitchFamily="18" charset="0"/>
              </a:rPr>
              <a:t>Цель:</a:t>
            </a:r>
            <a:r>
              <a:rPr lang="ru-RU" sz="2000" dirty="0">
                <a:solidFill>
                  <a:srgbClr val="002060"/>
                </a:solidFill>
                <a:latin typeface="Times New Roman" panose="02020603050405020304" pitchFamily="18" charset="0"/>
                <a:cs typeface="Times New Roman" panose="02020603050405020304" pitchFamily="18" charset="0"/>
              </a:rPr>
              <a:t> Обеспечить безопасность воспитанников и сотрудников в Учреждении, а так же безопасное функционирование.</a:t>
            </a:r>
          </a:p>
        </p:txBody>
      </p:sp>
      <p:sp>
        <p:nvSpPr>
          <p:cNvPr id="14" name="TextBox 13"/>
          <p:cNvSpPr txBox="1"/>
          <p:nvPr/>
        </p:nvSpPr>
        <p:spPr>
          <a:xfrm>
            <a:off x="406500" y="1272316"/>
            <a:ext cx="8350881" cy="400110"/>
          </a:xfrm>
          <a:prstGeom prst="rect">
            <a:avLst/>
          </a:prstGeom>
          <a:noFill/>
        </p:spPr>
        <p:txBody>
          <a:bodyPr wrap="square" rtlCol="0">
            <a:spAutoFit/>
          </a:bodyPr>
          <a:lstStyle/>
          <a:p>
            <a:pPr algn="just"/>
            <a:r>
              <a:rPr lang="ru-RU" sz="2000" dirty="0"/>
              <a:t> </a:t>
            </a:r>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28596" y="1428736"/>
            <a:ext cx="3207870" cy="2171876"/>
          </a:xfrm>
          <a:prstGeom prst="rect">
            <a:avLst/>
          </a:prstGeom>
          <a:ln>
            <a:noFill/>
          </a:ln>
          <a:effectLst>
            <a:softEdge rad="112500"/>
          </a:effectLst>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715008" y="1357298"/>
            <a:ext cx="2992584" cy="2262453"/>
          </a:xfrm>
          <a:prstGeom prst="rect">
            <a:avLst/>
          </a:prstGeom>
          <a:ln>
            <a:noFill/>
          </a:ln>
          <a:effectLst>
            <a:softEdge rad="112500"/>
          </a:effectLst>
        </p:spPr>
      </p:pic>
      <p:pic>
        <p:nvPicPr>
          <p:cNvPr id="13" name="Рисунок 12" descr="20220920_085611.jpg"/>
          <p:cNvPicPr>
            <a:picLocks noChangeAspect="1"/>
          </p:cNvPicPr>
          <p:nvPr/>
        </p:nvPicPr>
        <p:blipFill>
          <a:blip r:embed="rId5" cstate="print"/>
          <a:stretch>
            <a:fillRect/>
          </a:stretch>
        </p:blipFill>
        <p:spPr>
          <a:xfrm rot="5400000">
            <a:off x="2991434" y="3223616"/>
            <a:ext cx="3500462" cy="2625346"/>
          </a:xfrm>
          <a:prstGeom prst="rect">
            <a:avLst/>
          </a:prstGeom>
          <a:ln>
            <a:noFill/>
          </a:ln>
          <a:effectLst>
            <a:softEdge rad="112500"/>
          </a:effectLst>
        </p:spPr>
      </p:pic>
      <p:pic>
        <p:nvPicPr>
          <p:cNvPr id="16" name="Рисунок 15" descr="пдд.jpg"/>
          <p:cNvPicPr>
            <a:picLocks noChangeAspect="1"/>
          </p:cNvPicPr>
          <p:nvPr/>
        </p:nvPicPr>
        <p:blipFill>
          <a:blip r:embed="rId6" cstate="print"/>
          <a:stretch>
            <a:fillRect/>
          </a:stretch>
        </p:blipFill>
        <p:spPr>
          <a:xfrm>
            <a:off x="428596" y="4357694"/>
            <a:ext cx="2786082" cy="1961684"/>
          </a:xfrm>
          <a:prstGeom prst="rect">
            <a:avLst/>
          </a:prstGeom>
          <a:ln>
            <a:noFill/>
          </a:ln>
          <a:effectLst>
            <a:softEdge rad="112500"/>
          </a:effectLst>
        </p:spPr>
      </p:pic>
      <p:pic>
        <p:nvPicPr>
          <p:cNvPr id="17" name="Рисунок 16" descr="камера.jpg"/>
          <p:cNvPicPr>
            <a:picLocks noChangeAspect="1"/>
          </p:cNvPicPr>
          <p:nvPr/>
        </p:nvPicPr>
        <p:blipFill>
          <a:blip r:embed="rId7" cstate="print"/>
          <a:srcRect l="34722" t="4166" r="18055" b="63542"/>
          <a:stretch>
            <a:fillRect/>
          </a:stretch>
        </p:blipFill>
        <p:spPr>
          <a:xfrm>
            <a:off x="6143636" y="3929066"/>
            <a:ext cx="2643206" cy="2409982"/>
          </a:xfrm>
          <a:prstGeom prst="rect">
            <a:avLst/>
          </a:prstGeom>
          <a:ln>
            <a:noFill/>
          </a:ln>
          <a:effectLst>
            <a:softEdge rad="112500"/>
          </a:effectLst>
        </p:spPr>
      </p:pic>
    </p:spTree>
    <p:extLst>
      <p:ext uri="{BB962C8B-B14F-4D97-AF65-F5344CB8AC3E}">
        <p14:creationId xmlns:p14="http://schemas.microsoft.com/office/powerpoint/2010/main" xmlns="" val="42873779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7312" y="0"/>
            <a:ext cx="9144000" cy="6858000"/>
          </a:xfrm>
          <a:prstGeom prst="rect">
            <a:avLst/>
          </a:prstGeom>
        </p:spPr>
      </p:pic>
      <p:sp>
        <p:nvSpPr>
          <p:cNvPr id="5" name="TextBox 4"/>
          <p:cNvSpPr txBox="1"/>
          <p:nvPr/>
        </p:nvSpPr>
        <p:spPr>
          <a:xfrm>
            <a:off x="321439" y="620688"/>
            <a:ext cx="8501122" cy="1785104"/>
          </a:xfrm>
          <a:prstGeom prst="rect">
            <a:avLst/>
          </a:prstGeom>
          <a:noFill/>
        </p:spPr>
        <p:txBody>
          <a:bodyPr wrap="square" rtlCol="0">
            <a:spAutoFit/>
          </a:bodyPr>
          <a:lstStyle/>
          <a:p>
            <a:pPr lvl="0"/>
            <a:endParaRPr lang="ru-RU" sz="2000" dirty="0" smtClean="0">
              <a:latin typeface="Times New Roman" pitchFamily="18" charset="0"/>
              <a:cs typeface="Times New Roman" pitchFamily="18" charset="0"/>
            </a:endParaRPr>
          </a:p>
          <a:p>
            <a:endParaRPr lang="ru-RU" dirty="0" smtClean="0"/>
          </a:p>
          <a:p>
            <a:endParaRPr lang="ru-RU" dirty="0" smtClean="0"/>
          </a:p>
          <a:p>
            <a:endParaRPr lang="ru-RU" dirty="0" smtClean="0"/>
          </a:p>
          <a:p>
            <a:endParaRPr lang="ru-RU" dirty="0" smtClean="0"/>
          </a:p>
          <a:p>
            <a:endParaRPr lang="ru-RU" dirty="0" smtClean="0"/>
          </a:p>
        </p:txBody>
      </p:sp>
      <p:sp>
        <p:nvSpPr>
          <p:cNvPr id="7" name="Прямоугольник 6"/>
          <p:cNvSpPr/>
          <p:nvPr/>
        </p:nvSpPr>
        <p:spPr>
          <a:xfrm>
            <a:off x="1403648" y="467537"/>
            <a:ext cx="6336704" cy="299121"/>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endParaRPr>
          </a:p>
        </p:txBody>
      </p:sp>
      <p:sp>
        <p:nvSpPr>
          <p:cNvPr id="2" name="TextBox 1"/>
          <p:cNvSpPr txBox="1"/>
          <p:nvPr/>
        </p:nvSpPr>
        <p:spPr>
          <a:xfrm>
            <a:off x="467544" y="332656"/>
            <a:ext cx="7776864" cy="5262979"/>
          </a:xfrm>
          <a:prstGeom prst="rect">
            <a:avLst/>
          </a:prstGeom>
          <a:noFill/>
        </p:spPr>
        <p:txBody>
          <a:bodyPr wrap="square" rtlCol="0">
            <a:spAutoFit/>
          </a:bodyPr>
          <a:lstStyle/>
          <a:p>
            <a:pPr algn="just"/>
            <a:r>
              <a:rPr lang="ru-RU" sz="1400" b="1" i="1" dirty="0">
                <a:latin typeface="Times New Roman" panose="02020603050405020304" pitchFamily="18" charset="0"/>
                <a:cs typeface="Times New Roman" panose="02020603050405020304" pitchFamily="18" charset="0"/>
              </a:rPr>
              <a:t>Выводы:</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Материально-техническая база Учреждения находится в удовлетворительном состоянии. В Учреждении созданы условия для соблюдения безопасности жизнедеятельности и здоровья воспитанников и работников. Выполняются требования по Охране труда, противопожарному режиму, по антитеррористической защищенности.</a:t>
            </a:r>
          </a:p>
          <a:p>
            <a:pPr algn="just"/>
            <a:r>
              <a:rPr lang="ru-RU" sz="1400" dirty="0">
                <a:latin typeface="Times New Roman" panose="02020603050405020304" pitchFamily="18" charset="0"/>
                <a:cs typeface="Times New Roman" panose="02020603050405020304" pitchFamily="18" charset="0"/>
              </a:rPr>
              <a:t>Организация работы по созданию безопасного образовательного пространства позволила достичь следующих результатов:</a:t>
            </a:r>
          </a:p>
          <a:p>
            <a:pPr algn="just"/>
            <a:r>
              <a:rPr lang="ru-RU" sz="1400" dirty="0">
                <a:latin typeface="Times New Roman" panose="02020603050405020304" pitchFamily="18" charset="0"/>
                <a:cs typeface="Times New Roman" panose="02020603050405020304" pitchFamily="18" charset="0"/>
              </a:rPr>
              <a:t>- Систематизированы и разработаны локальные нормативные акты в сфере обеспечения безопасности в ДОУ;</a:t>
            </a:r>
          </a:p>
          <a:p>
            <a:pPr algn="just"/>
            <a:r>
              <a:rPr lang="ru-RU" sz="1400" dirty="0">
                <a:latin typeface="Times New Roman" panose="02020603050405020304" pitchFamily="18" charset="0"/>
                <a:cs typeface="Times New Roman" panose="02020603050405020304" pitchFamily="18" charset="0"/>
              </a:rPr>
              <a:t>- Накоплен опыт комплексного и многоуровневого подхода при формировании безопасного образовательного пространства;</a:t>
            </a:r>
          </a:p>
          <a:p>
            <a:pPr algn="just"/>
            <a:r>
              <a:rPr lang="ru-RU" sz="1400" dirty="0">
                <a:latin typeface="Times New Roman" panose="02020603050405020304" pitchFamily="18" charset="0"/>
                <a:cs typeface="Times New Roman" panose="02020603050405020304" pitchFamily="18" charset="0"/>
              </a:rPr>
              <a:t>- Наблюдается рост профессиональной компетентности педагогов в области формирования культуры безопасности;</a:t>
            </a:r>
          </a:p>
          <a:p>
            <a:pPr algn="just"/>
            <a:r>
              <a:rPr lang="ru-RU" sz="1400" dirty="0">
                <a:latin typeface="Times New Roman" panose="02020603050405020304" pitchFamily="18" charset="0"/>
                <a:cs typeface="Times New Roman" panose="02020603050405020304" pitchFamily="18" charset="0"/>
              </a:rPr>
              <a:t>- Разработана и внедрена в практику система теоретических, практических занятий; учебно-методические материалы для детей, педагогов, родителей.</a:t>
            </a:r>
          </a:p>
          <a:p>
            <a:pPr algn="just"/>
            <a:r>
              <a:rPr lang="ru-RU" sz="1400" b="1" dirty="0">
                <a:latin typeface="Times New Roman" panose="02020603050405020304" pitchFamily="18" charset="0"/>
                <a:cs typeface="Times New Roman" panose="02020603050405020304" pitchFamily="18" charset="0"/>
              </a:rPr>
              <a:t>Перспективы развития:</a:t>
            </a:r>
          </a:p>
          <a:p>
            <a:pPr algn="just"/>
            <a:r>
              <a:rPr lang="ru-RU" sz="1400" dirty="0">
                <a:latin typeface="Times New Roman" panose="02020603050405020304" pitchFamily="18" charset="0"/>
                <a:cs typeface="Times New Roman" panose="02020603050405020304" pitchFamily="18" charset="0"/>
              </a:rPr>
              <a:t>Возможность пополнения материально-технической базы и </a:t>
            </a:r>
          </a:p>
          <a:p>
            <a:pPr algn="just"/>
            <a:r>
              <a:rPr lang="ru-RU" sz="1400" dirty="0">
                <a:latin typeface="Times New Roman" panose="02020603050405020304" pitchFamily="18" charset="0"/>
                <a:cs typeface="Times New Roman" panose="02020603050405020304" pitchFamily="18" charset="0"/>
              </a:rPr>
              <a:t>развивающей предметно- пространственной среды за счет</a:t>
            </a:r>
          </a:p>
          <a:p>
            <a:pPr algn="just"/>
            <a:r>
              <a:rPr lang="ru-RU" sz="1400" dirty="0">
                <a:latin typeface="Times New Roman" panose="02020603050405020304" pitchFamily="18" charset="0"/>
                <a:cs typeface="Times New Roman" panose="02020603050405020304" pitchFamily="18" charset="0"/>
              </a:rPr>
              <a:t> выделения целевых средств, а также за счёт субсидий </a:t>
            </a:r>
          </a:p>
          <a:p>
            <a:pPr algn="just"/>
            <a:r>
              <a:rPr lang="ru-RU" sz="1400" dirty="0">
                <a:latin typeface="Times New Roman" panose="02020603050405020304" pitchFamily="18" charset="0"/>
                <a:cs typeface="Times New Roman" panose="02020603050405020304" pitchFamily="18" charset="0"/>
              </a:rPr>
              <a:t>в рамках реализации ФГОС</a:t>
            </a:r>
          </a:p>
          <a:p>
            <a:pPr algn="just"/>
            <a:r>
              <a:rPr lang="ru-RU" sz="1400" b="1" dirty="0">
                <a:latin typeface="Times New Roman" panose="02020603050405020304" pitchFamily="18" charset="0"/>
                <a:cs typeface="Times New Roman" panose="02020603050405020304" pitchFamily="18" charset="0"/>
              </a:rPr>
              <a:t>Возможные риски:</a:t>
            </a:r>
          </a:p>
          <a:p>
            <a:pPr algn="just"/>
            <a:r>
              <a:rPr lang="ru-RU" sz="1400" dirty="0">
                <a:latin typeface="Times New Roman" panose="02020603050405020304" pitchFamily="18" charset="0"/>
                <a:cs typeface="Times New Roman" panose="02020603050405020304" pitchFamily="18" charset="0"/>
              </a:rPr>
              <a:t>Снижение объемов бюджетного финансирования для</a:t>
            </a:r>
          </a:p>
          <a:p>
            <a:pPr algn="just"/>
            <a:r>
              <a:rPr lang="ru-RU" sz="1400" dirty="0">
                <a:latin typeface="Times New Roman" panose="02020603050405020304" pitchFamily="18" charset="0"/>
                <a:cs typeface="Times New Roman" panose="02020603050405020304" pitchFamily="18" charset="0"/>
              </a:rPr>
              <a:t> совершенствования предметно - развивающей среды </a:t>
            </a:r>
          </a:p>
          <a:p>
            <a:pPr algn="just"/>
            <a:r>
              <a:rPr lang="ru-RU" sz="1400" dirty="0">
                <a:latin typeface="Times New Roman" panose="02020603050405020304" pitchFamily="18" charset="0"/>
                <a:cs typeface="Times New Roman" panose="02020603050405020304" pitchFamily="18" charset="0"/>
              </a:rPr>
              <a:t>и материально-технической базы Учреждения.</a:t>
            </a:r>
          </a:p>
        </p:txBody>
      </p:sp>
      <p:sp>
        <p:nvSpPr>
          <p:cNvPr id="3" name="TextBox 2"/>
          <p:cNvSpPr txBox="1"/>
          <p:nvPr/>
        </p:nvSpPr>
        <p:spPr>
          <a:xfrm>
            <a:off x="467544" y="5661248"/>
            <a:ext cx="7992888" cy="646331"/>
          </a:xfrm>
          <a:prstGeom prst="rect">
            <a:avLst/>
          </a:prstGeom>
          <a:noFill/>
        </p:spPr>
        <p:txBody>
          <a:bodyPr wrap="square" rtlCol="0">
            <a:spAutoFit/>
          </a:bodyPr>
          <a:lstStyle/>
          <a:p>
            <a:pPr algn="ctr"/>
            <a:r>
              <a:rPr lang="ru-RU" dirty="0">
                <a:solidFill>
                  <a:srgbClr val="002060"/>
                </a:solidFill>
                <a:latin typeface="Times New Roman" panose="02020603050405020304" pitchFamily="18" charset="0"/>
                <a:cs typeface="Times New Roman" panose="02020603050405020304" pitchFamily="18" charset="0"/>
              </a:rPr>
              <a:t>Проект сохраняет свою актуальность, его реализация будет продолжена в рамках проекта </a:t>
            </a:r>
            <a:r>
              <a:rPr lang="ru-RU" dirty="0" smtClean="0">
                <a:solidFill>
                  <a:srgbClr val="002060"/>
                </a:solidFill>
                <a:latin typeface="Times New Roman" panose="02020603050405020304" pitchFamily="18" charset="0"/>
                <a:cs typeface="Times New Roman" panose="02020603050405020304" pitchFamily="18" charset="0"/>
              </a:rPr>
              <a:t>«Комфортная и безопасная образовательная среда»</a:t>
            </a: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428596" y="206511"/>
            <a:ext cx="8215370"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Анализ реализации проекта «Семья»</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TextBox 1"/>
          <p:cNvSpPr txBox="1"/>
          <p:nvPr/>
        </p:nvSpPr>
        <p:spPr>
          <a:xfrm>
            <a:off x="397583" y="668176"/>
            <a:ext cx="8103844" cy="1077218"/>
          </a:xfrm>
          <a:prstGeom prst="rect">
            <a:avLst/>
          </a:prstGeom>
          <a:noFill/>
        </p:spPr>
        <p:txBody>
          <a:bodyPr wrap="square" rtlCol="0">
            <a:spAutoFit/>
          </a:bodyPr>
          <a:lstStyle/>
          <a:p>
            <a:pPr marL="226060" marR="184150" algn="just">
              <a:spcBef>
                <a:spcPts val="205"/>
              </a:spcBef>
              <a:spcAft>
                <a:spcPts val="0"/>
              </a:spcAft>
            </a:pPr>
            <a:r>
              <a:rPr lang="ru-RU" sz="1600" b="1" dirty="0">
                <a:solidFill>
                  <a:srgbClr val="002060"/>
                </a:solidFill>
                <a:latin typeface="Times New Roman" panose="02020603050405020304" pitchFamily="18" charset="0"/>
                <a:ea typeface="Times New Roman" panose="02020603050405020304" pitchFamily="18" charset="0"/>
              </a:rPr>
              <a:t>Цель:</a:t>
            </a:r>
            <a:r>
              <a:rPr lang="ru-RU" sz="1600" dirty="0">
                <a:solidFill>
                  <a:srgbClr val="002060"/>
                </a:solidFill>
                <a:latin typeface="Times New Roman" panose="02020603050405020304" pitchFamily="18" charset="0"/>
                <a:ea typeface="Times New Roman" panose="02020603050405020304" pitchFamily="18" charset="0"/>
              </a:rPr>
              <a:t> Повышение медико-психолого-педагогической компетентности родителей в вопросах развития и образования, охраны и укрепления здоровья детей в процессе вовлечения родителей в образовательную деятельность, в управление качеством образования детей через коллегиальные формы управления.</a:t>
            </a:r>
            <a:endParaRPr lang="ru-RU" sz="1600" dirty="0">
              <a:solidFill>
                <a:srgbClr val="002060"/>
              </a:solidFill>
              <a:effectLst/>
              <a:latin typeface="Times New Roman" panose="02020603050405020304" pitchFamily="18" charset="0"/>
              <a:ea typeface="Times New Roman" panose="02020603050405020304" pitchFamily="18" charset="0"/>
            </a:endParaRPr>
          </a:p>
        </p:txBody>
      </p:sp>
      <p:sp>
        <p:nvSpPr>
          <p:cNvPr id="14" name="TextBox 13"/>
          <p:cNvSpPr txBox="1"/>
          <p:nvPr/>
        </p:nvSpPr>
        <p:spPr>
          <a:xfrm>
            <a:off x="406500" y="1272316"/>
            <a:ext cx="8350881" cy="400110"/>
          </a:xfrm>
          <a:prstGeom prst="rect">
            <a:avLst/>
          </a:prstGeom>
          <a:noFill/>
        </p:spPr>
        <p:txBody>
          <a:bodyPr wrap="square" rtlCol="0">
            <a:spAutoFit/>
          </a:bodyPr>
          <a:lstStyle/>
          <a:p>
            <a:pPr algn="just"/>
            <a:r>
              <a:rPr lang="ru-RU" sz="2000" dirty="0"/>
              <a:t> </a:t>
            </a:r>
          </a:p>
        </p:txBody>
      </p:sp>
      <p:sp>
        <p:nvSpPr>
          <p:cNvPr id="3" name="TextBox 2"/>
          <p:cNvSpPr txBox="1"/>
          <p:nvPr/>
        </p:nvSpPr>
        <p:spPr>
          <a:xfrm>
            <a:off x="611560" y="1745394"/>
            <a:ext cx="8287450" cy="4739759"/>
          </a:xfrm>
          <a:prstGeom prst="rect">
            <a:avLst/>
          </a:prstGeom>
          <a:noFill/>
        </p:spPr>
        <p:txBody>
          <a:bodyPr wrap="square" rtlCol="0">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Социальный статус семей воспитанников. </a:t>
            </a:r>
            <a:endParaRPr lang="ru-RU" b="1" dirty="0" smtClean="0">
              <a:solidFill>
                <a:srgbClr val="002060"/>
              </a:solidFill>
              <a:latin typeface="Times New Roman" panose="02020603050405020304" pitchFamily="18" charset="0"/>
              <a:cs typeface="Times New Roman" panose="02020603050405020304" pitchFamily="18" charset="0"/>
            </a:endParaRPr>
          </a:p>
          <a:p>
            <a:r>
              <a:rPr lang="ru-RU" sz="1600" b="1" dirty="0" smtClean="0">
                <a:solidFill>
                  <a:srgbClr val="002060"/>
                </a:solidFill>
                <a:latin typeface="Times New Roman" panose="02020603050405020304" pitchFamily="18" charset="0"/>
                <a:cs typeface="Times New Roman" panose="02020603050405020304" pitchFamily="18" charset="0"/>
              </a:rPr>
              <a:t>Всего </a:t>
            </a:r>
            <a:r>
              <a:rPr lang="ru-RU" sz="1600" b="1" dirty="0">
                <a:solidFill>
                  <a:srgbClr val="002060"/>
                </a:solidFill>
                <a:latin typeface="Times New Roman" panose="02020603050405020304" pitchFamily="18" charset="0"/>
                <a:cs typeface="Times New Roman" panose="02020603050405020304" pitchFamily="18" charset="0"/>
              </a:rPr>
              <a:t>семей–107, детей-109</a:t>
            </a:r>
          </a:p>
          <a:p>
            <a:r>
              <a:rPr lang="ru-RU" sz="1600" dirty="0">
                <a:solidFill>
                  <a:srgbClr val="002060"/>
                </a:solidFill>
                <a:latin typeface="Times New Roman" panose="02020603050405020304" pitchFamily="18" charset="0"/>
                <a:cs typeface="Times New Roman" panose="02020603050405020304" pitchFamily="18" charset="0"/>
              </a:rPr>
              <a:t>Всего родителей (законных представителей) – 207 из них: мамы-107</a:t>
            </a:r>
            <a:r>
              <a:rPr lang="ru-RU" sz="1600" dirty="0" smtClean="0">
                <a:solidFill>
                  <a:srgbClr val="002060"/>
                </a:solidFill>
                <a:latin typeface="Times New Roman" panose="02020603050405020304" pitchFamily="18" charset="0"/>
                <a:cs typeface="Times New Roman" panose="02020603050405020304" pitchFamily="18" charset="0"/>
              </a:rPr>
              <a:t>; папы</a:t>
            </a:r>
            <a:r>
              <a:rPr lang="ru-RU" sz="1600" dirty="0">
                <a:solidFill>
                  <a:srgbClr val="002060"/>
                </a:solidFill>
                <a:latin typeface="Times New Roman" panose="02020603050405020304" pitchFamily="18" charset="0"/>
                <a:cs typeface="Times New Roman" panose="02020603050405020304" pitchFamily="18" charset="0"/>
              </a:rPr>
              <a:t>– 100</a:t>
            </a:r>
            <a:r>
              <a:rPr lang="ru-RU" sz="1600" dirty="0" smtClean="0">
                <a:solidFill>
                  <a:srgbClr val="002060"/>
                </a:solidFill>
                <a:latin typeface="Times New Roman" panose="02020603050405020304" pitchFamily="18" charset="0"/>
                <a:cs typeface="Times New Roman" panose="02020603050405020304" pitchFamily="18" charset="0"/>
              </a:rPr>
              <a:t>; опекун-0</a:t>
            </a:r>
            <a:endParaRPr lang="ru-RU" sz="1600" dirty="0">
              <a:solidFill>
                <a:srgbClr val="002060"/>
              </a:solidFill>
              <a:latin typeface="Times New Roman" panose="02020603050405020304" pitchFamily="18" charset="0"/>
              <a:cs typeface="Times New Roman" panose="02020603050405020304" pitchFamily="18" charset="0"/>
            </a:endParaRPr>
          </a:p>
          <a:p>
            <a:r>
              <a:rPr lang="ru-RU" sz="1600" b="1" dirty="0">
                <a:solidFill>
                  <a:srgbClr val="002060"/>
                </a:solidFill>
                <a:latin typeface="Times New Roman" panose="02020603050405020304" pitchFamily="18" charset="0"/>
                <a:cs typeface="Times New Roman" panose="02020603050405020304" pitchFamily="18" charset="0"/>
              </a:rPr>
              <a:t>Характеристика социального состава семей</a:t>
            </a:r>
            <a:r>
              <a:rPr lang="ru-RU" sz="1600" dirty="0">
                <a:solidFill>
                  <a:srgbClr val="002060"/>
                </a:solidFill>
                <a:latin typeface="Times New Roman" panose="02020603050405020304" pitchFamily="18" charset="0"/>
                <a:cs typeface="Times New Roman" panose="02020603050405020304" pitchFamily="18" charset="0"/>
              </a:rPr>
              <a:t>:</a:t>
            </a:r>
            <a:endParaRPr lang="ru-RU" sz="1600" b="1" dirty="0">
              <a:solidFill>
                <a:srgbClr val="002060"/>
              </a:solidFill>
              <a:latin typeface="Times New Roman" panose="02020603050405020304" pitchFamily="18" charset="0"/>
              <a:cs typeface="Times New Roman" panose="02020603050405020304" pitchFamily="18" charset="0"/>
            </a:endParaRPr>
          </a:p>
          <a:p>
            <a:pPr lvl="0"/>
            <a:r>
              <a:rPr lang="ru-RU" sz="1600" dirty="0">
                <a:solidFill>
                  <a:srgbClr val="002060"/>
                </a:solidFill>
                <a:latin typeface="Times New Roman" panose="02020603050405020304" pitchFamily="18" charset="0"/>
                <a:cs typeface="Times New Roman" panose="02020603050405020304" pitchFamily="18" charset="0"/>
              </a:rPr>
              <a:t>полных семей – 95 (89</a:t>
            </a:r>
            <a:r>
              <a:rPr lang="ru-RU" sz="1600" dirty="0" smtClean="0">
                <a:solidFill>
                  <a:srgbClr val="002060"/>
                </a:solidFill>
                <a:latin typeface="Times New Roman" panose="02020603050405020304" pitchFamily="18" charset="0"/>
                <a:cs typeface="Times New Roman" panose="02020603050405020304" pitchFamily="18" charset="0"/>
              </a:rPr>
              <a:t>%); неполных </a:t>
            </a:r>
            <a:r>
              <a:rPr lang="ru-RU" sz="1600" dirty="0">
                <a:solidFill>
                  <a:srgbClr val="002060"/>
                </a:solidFill>
                <a:latin typeface="Times New Roman" panose="02020603050405020304" pitchFamily="18" charset="0"/>
                <a:cs typeface="Times New Roman" panose="02020603050405020304" pitchFamily="18" charset="0"/>
              </a:rPr>
              <a:t>семей– 12 (11%)</a:t>
            </a:r>
          </a:p>
          <a:p>
            <a:r>
              <a:rPr lang="ru-RU" sz="1600" b="1" dirty="0">
                <a:solidFill>
                  <a:srgbClr val="002060"/>
                </a:solidFill>
                <a:latin typeface="Times New Roman" panose="02020603050405020304" pitchFamily="18" charset="0"/>
                <a:cs typeface="Times New Roman" panose="02020603050405020304" pitchFamily="18" charset="0"/>
              </a:rPr>
              <a:t>Из них:</a:t>
            </a:r>
          </a:p>
          <a:p>
            <a:pPr lvl="0"/>
            <a:r>
              <a:rPr lang="ru-RU" sz="1600" dirty="0">
                <a:solidFill>
                  <a:srgbClr val="002060"/>
                </a:solidFill>
                <a:latin typeface="Times New Roman" panose="02020603050405020304" pitchFamily="18" charset="0"/>
                <a:cs typeface="Times New Roman" panose="02020603050405020304" pitchFamily="18" charset="0"/>
              </a:rPr>
              <a:t>мать-одиночка –5(5</a:t>
            </a:r>
            <a:r>
              <a:rPr lang="ru-RU" sz="1600" dirty="0" smtClean="0">
                <a:solidFill>
                  <a:srgbClr val="002060"/>
                </a:solidFill>
                <a:latin typeface="Times New Roman" panose="02020603050405020304" pitchFamily="18" charset="0"/>
                <a:cs typeface="Times New Roman" panose="02020603050405020304" pitchFamily="18" charset="0"/>
              </a:rPr>
              <a:t>%); разведенные </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smtClean="0">
                <a:solidFill>
                  <a:srgbClr val="002060"/>
                </a:solidFill>
                <a:latin typeface="Times New Roman" panose="02020603050405020304" pitchFamily="18" charset="0"/>
                <a:cs typeface="Times New Roman" panose="02020603050405020304" pitchFamily="18" charset="0"/>
              </a:rPr>
              <a:t>6 (</a:t>
            </a:r>
            <a:r>
              <a:rPr lang="ru-RU" sz="1600" dirty="0">
                <a:solidFill>
                  <a:srgbClr val="002060"/>
                </a:solidFill>
                <a:latin typeface="Times New Roman" panose="02020603050405020304" pitchFamily="18" charset="0"/>
                <a:cs typeface="Times New Roman" panose="02020603050405020304" pitchFamily="18" charset="0"/>
              </a:rPr>
              <a:t>6</a:t>
            </a:r>
            <a:r>
              <a:rPr lang="ru-RU" sz="1600" dirty="0" smtClean="0">
                <a:solidFill>
                  <a:srgbClr val="002060"/>
                </a:solidFill>
                <a:latin typeface="Times New Roman" panose="02020603050405020304" pitchFamily="18" charset="0"/>
                <a:cs typeface="Times New Roman" panose="02020603050405020304" pitchFamily="18" charset="0"/>
              </a:rPr>
              <a:t>%); вдова</a:t>
            </a:r>
            <a:r>
              <a:rPr lang="ru-RU" sz="1600" dirty="0">
                <a:solidFill>
                  <a:srgbClr val="002060"/>
                </a:solidFill>
                <a:latin typeface="Times New Roman" panose="02020603050405020304" pitchFamily="18" charset="0"/>
                <a:cs typeface="Times New Roman" panose="02020603050405020304" pitchFamily="18" charset="0"/>
              </a:rPr>
              <a:t>– 1 (1</a:t>
            </a:r>
            <a:r>
              <a:rPr lang="ru-RU" sz="1600" dirty="0" smtClean="0">
                <a:solidFill>
                  <a:srgbClr val="002060"/>
                </a:solidFill>
                <a:latin typeface="Times New Roman" panose="02020603050405020304" pitchFamily="18" charset="0"/>
                <a:cs typeface="Times New Roman" panose="02020603050405020304" pitchFamily="18" charset="0"/>
              </a:rPr>
              <a:t>%)</a:t>
            </a:r>
          </a:p>
          <a:p>
            <a:r>
              <a:rPr lang="ru-RU" sz="1600" b="1" dirty="0">
                <a:solidFill>
                  <a:srgbClr val="002060"/>
                </a:solidFill>
                <a:latin typeface="Times New Roman" panose="02020603050405020304" pitchFamily="18" charset="0"/>
                <a:cs typeface="Times New Roman" panose="02020603050405020304" pitchFamily="18" charset="0"/>
              </a:rPr>
              <a:t>Уровень образования родителей:</a:t>
            </a:r>
          </a:p>
          <a:p>
            <a:pPr lvl="0"/>
            <a:r>
              <a:rPr lang="ru-RU" sz="1600" dirty="0">
                <a:solidFill>
                  <a:srgbClr val="002060"/>
                </a:solidFill>
                <a:latin typeface="Times New Roman" panose="02020603050405020304" pitchFamily="18" charset="0"/>
                <a:cs typeface="Times New Roman" panose="02020603050405020304" pitchFamily="18" charset="0"/>
              </a:rPr>
              <a:t>высшее–42 (20</a:t>
            </a:r>
            <a:r>
              <a:rPr lang="ru-RU" sz="1600" dirty="0" smtClean="0">
                <a:solidFill>
                  <a:srgbClr val="002060"/>
                </a:solidFill>
                <a:latin typeface="Times New Roman" panose="02020603050405020304" pitchFamily="18" charset="0"/>
                <a:cs typeface="Times New Roman" panose="02020603050405020304" pitchFamily="18" charset="0"/>
              </a:rPr>
              <a:t>%); среднее </a:t>
            </a:r>
            <a:r>
              <a:rPr lang="ru-RU" sz="1600" dirty="0">
                <a:solidFill>
                  <a:srgbClr val="002060"/>
                </a:solidFill>
                <a:latin typeface="Times New Roman" panose="02020603050405020304" pitchFamily="18" charset="0"/>
                <a:cs typeface="Times New Roman" panose="02020603050405020304" pitchFamily="18" charset="0"/>
              </a:rPr>
              <a:t>специальное–121(59</a:t>
            </a:r>
            <a:r>
              <a:rPr lang="ru-RU" sz="1600" dirty="0" smtClean="0">
                <a:solidFill>
                  <a:srgbClr val="002060"/>
                </a:solidFill>
                <a:latin typeface="Times New Roman" panose="02020603050405020304" pitchFamily="18" charset="0"/>
                <a:cs typeface="Times New Roman" panose="02020603050405020304" pitchFamily="18" charset="0"/>
              </a:rPr>
              <a:t>%); среднее </a:t>
            </a:r>
            <a:r>
              <a:rPr lang="ru-RU" sz="1600" dirty="0">
                <a:solidFill>
                  <a:srgbClr val="002060"/>
                </a:solidFill>
                <a:latin typeface="Times New Roman" panose="02020603050405020304" pitchFamily="18" charset="0"/>
                <a:cs typeface="Times New Roman" panose="02020603050405020304" pitchFamily="18" charset="0"/>
              </a:rPr>
              <a:t>–44(21%)</a:t>
            </a:r>
          </a:p>
          <a:p>
            <a:r>
              <a:rPr lang="ru-RU" sz="1600" b="1" dirty="0">
                <a:solidFill>
                  <a:srgbClr val="002060"/>
                </a:solidFill>
                <a:latin typeface="Times New Roman" panose="02020603050405020304" pitchFamily="18" charset="0"/>
                <a:cs typeface="Times New Roman" panose="02020603050405020304" pitchFamily="18" charset="0"/>
              </a:rPr>
              <a:t>Состав семьи воспитанников</a:t>
            </a:r>
            <a:r>
              <a:rPr lang="ru-RU" sz="1600" dirty="0">
                <a:solidFill>
                  <a:srgbClr val="002060"/>
                </a:solidFill>
                <a:latin typeface="Times New Roman" panose="02020603050405020304" pitchFamily="18" charset="0"/>
                <a:cs typeface="Times New Roman" panose="02020603050405020304" pitchFamily="18" charset="0"/>
              </a:rPr>
              <a:t>:</a:t>
            </a:r>
            <a:endParaRPr lang="ru-RU" sz="1600" b="1" dirty="0">
              <a:solidFill>
                <a:srgbClr val="002060"/>
              </a:solidFill>
              <a:latin typeface="Times New Roman" panose="02020603050405020304" pitchFamily="18" charset="0"/>
              <a:cs typeface="Times New Roman" panose="02020603050405020304" pitchFamily="18" charset="0"/>
            </a:endParaRPr>
          </a:p>
          <a:p>
            <a:pPr lvl="0"/>
            <a:r>
              <a:rPr lang="ru-RU" sz="1600" dirty="0">
                <a:solidFill>
                  <a:srgbClr val="002060"/>
                </a:solidFill>
                <a:latin typeface="Times New Roman" panose="02020603050405020304" pitchFamily="18" charset="0"/>
                <a:cs typeface="Times New Roman" panose="02020603050405020304" pitchFamily="18" charset="0"/>
              </a:rPr>
              <a:t>с 1 ребенком –24(23</a:t>
            </a:r>
            <a:r>
              <a:rPr lang="ru-RU" sz="1600" dirty="0" smtClean="0">
                <a:solidFill>
                  <a:srgbClr val="002060"/>
                </a:solidFill>
                <a:latin typeface="Times New Roman" panose="02020603050405020304" pitchFamily="18" charset="0"/>
                <a:cs typeface="Times New Roman" panose="02020603050405020304" pitchFamily="18" charset="0"/>
              </a:rPr>
              <a:t>%); с </a:t>
            </a:r>
            <a:r>
              <a:rPr lang="ru-RU" sz="1600" dirty="0">
                <a:solidFill>
                  <a:srgbClr val="002060"/>
                </a:solidFill>
                <a:latin typeface="Times New Roman" panose="02020603050405020304" pitchFamily="18" charset="0"/>
                <a:cs typeface="Times New Roman" panose="02020603050405020304" pitchFamily="18" charset="0"/>
              </a:rPr>
              <a:t>2 детьми–72(67</a:t>
            </a:r>
            <a:r>
              <a:rPr lang="ru-RU" sz="1600" dirty="0" smtClean="0">
                <a:solidFill>
                  <a:srgbClr val="002060"/>
                </a:solidFill>
                <a:latin typeface="Times New Roman" panose="02020603050405020304" pitchFamily="18" charset="0"/>
                <a:cs typeface="Times New Roman" panose="02020603050405020304" pitchFamily="18" charset="0"/>
              </a:rPr>
              <a:t>%); многодетные–11(10</a:t>
            </a:r>
            <a:r>
              <a:rPr lang="ru-RU" sz="1600" dirty="0">
                <a:solidFill>
                  <a:srgbClr val="002060"/>
                </a:solidFill>
                <a:latin typeface="Times New Roman" panose="02020603050405020304" pitchFamily="18" charset="0"/>
                <a:cs typeface="Times New Roman" panose="02020603050405020304" pitchFamily="18" charset="0"/>
              </a:rPr>
              <a:t>%)</a:t>
            </a:r>
          </a:p>
          <a:p>
            <a:r>
              <a:rPr lang="ru-RU" sz="1600" b="1" dirty="0">
                <a:solidFill>
                  <a:srgbClr val="002060"/>
                </a:solidFill>
                <a:latin typeface="Times New Roman" panose="02020603050405020304" pitchFamily="18" charset="0"/>
                <a:cs typeface="Times New Roman" panose="02020603050405020304" pitchFamily="18" charset="0"/>
              </a:rPr>
              <a:t>Профессиональная категория:</a:t>
            </a:r>
          </a:p>
          <a:p>
            <a:pPr lvl="0"/>
            <a:r>
              <a:rPr lang="ru-RU" sz="1600" dirty="0">
                <a:solidFill>
                  <a:srgbClr val="002060"/>
                </a:solidFill>
                <a:latin typeface="Times New Roman" panose="02020603050405020304" pitchFamily="18" charset="0"/>
                <a:cs typeface="Times New Roman" panose="02020603050405020304" pitchFamily="18" charset="0"/>
              </a:rPr>
              <a:t>рабочих – 126 (61</a:t>
            </a:r>
            <a:r>
              <a:rPr lang="ru-RU" sz="1600" dirty="0" smtClean="0">
                <a:solidFill>
                  <a:srgbClr val="002060"/>
                </a:solidFill>
                <a:latin typeface="Times New Roman" panose="02020603050405020304" pitchFamily="18" charset="0"/>
                <a:cs typeface="Times New Roman" panose="02020603050405020304" pitchFamily="18" charset="0"/>
              </a:rPr>
              <a:t>%); служащих–49 </a:t>
            </a:r>
            <a:r>
              <a:rPr lang="ru-RU" sz="1600" dirty="0">
                <a:solidFill>
                  <a:srgbClr val="002060"/>
                </a:solidFill>
                <a:latin typeface="Times New Roman" panose="02020603050405020304" pitchFamily="18" charset="0"/>
                <a:cs typeface="Times New Roman" panose="02020603050405020304" pitchFamily="18" charset="0"/>
              </a:rPr>
              <a:t>(24</a:t>
            </a:r>
            <a:r>
              <a:rPr lang="ru-RU" sz="1600" dirty="0" smtClean="0">
                <a:solidFill>
                  <a:srgbClr val="002060"/>
                </a:solidFill>
                <a:latin typeface="Times New Roman" panose="02020603050405020304" pitchFamily="18" charset="0"/>
                <a:cs typeface="Times New Roman" panose="02020603050405020304" pitchFamily="18" charset="0"/>
              </a:rPr>
              <a:t>%); предпринимателей-0(0%);</a:t>
            </a:r>
          </a:p>
          <a:p>
            <a:pPr lvl="0"/>
            <a:r>
              <a:rPr lang="ru-RU" sz="1600" dirty="0" smtClean="0">
                <a:solidFill>
                  <a:srgbClr val="002060"/>
                </a:solidFill>
                <a:latin typeface="Times New Roman" panose="02020603050405020304" pitchFamily="18" charset="0"/>
                <a:cs typeface="Times New Roman" panose="02020603050405020304" pitchFamily="18" charset="0"/>
              </a:rPr>
              <a:t> безработных </a:t>
            </a:r>
            <a:r>
              <a:rPr lang="ru-RU" sz="1600" dirty="0">
                <a:solidFill>
                  <a:srgbClr val="002060"/>
                </a:solidFill>
                <a:latin typeface="Times New Roman" panose="02020603050405020304" pitchFamily="18" charset="0"/>
                <a:cs typeface="Times New Roman" panose="02020603050405020304" pitchFamily="18" charset="0"/>
              </a:rPr>
              <a:t>– 15(7</a:t>
            </a:r>
            <a:r>
              <a:rPr lang="ru-RU" sz="1600" dirty="0" smtClean="0">
                <a:solidFill>
                  <a:srgbClr val="002060"/>
                </a:solidFill>
                <a:latin typeface="Times New Roman" panose="02020603050405020304" pitchFamily="18" charset="0"/>
                <a:cs typeface="Times New Roman" panose="02020603050405020304" pitchFamily="18" charset="0"/>
              </a:rPr>
              <a:t>%); студентов–0(0%); декретный </a:t>
            </a:r>
            <a:r>
              <a:rPr lang="ru-RU" sz="1600" dirty="0">
                <a:solidFill>
                  <a:srgbClr val="002060"/>
                </a:solidFill>
                <a:latin typeface="Times New Roman" panose="02020603050405020304" pitchFamily="18" charset="0"/>
                <a:cs typeface="Times New Roman" panose="02020603050405020304" pitchFamily="18" charset="0"/>
              </a:rPr>
              <a:t>отпуск-17(8%)</a:t>
            </a:r>
          </a:p>
          <a:p>
            <a:r>
              <a:rPr lang="ru-RU" sz="1600" b="1" dirty="0">
                <a:solidFill>
                  <a:srgbClr val="002060"/>
                </a:solidFill>
                <a:latin typeface="Times New Roman" panose="02020603050405020304" pitchFamily="18" charset="0"/>
                <a:cs typeface="Times New Roman" panose="02020603050405020304" pitchFamily="18" charset="0"/>
              </a:rPr>
              <a:t>Место работы родителей:</a:t>
            </a:r>
          </a:p>
          <a:p>
            <a:pPr lvl="0"/>
            <a:r>
              <a:rPr lang="ru-RU" sz="1600" dirty="0">
                <a:solidFill>
                  <a:srgbClr val="002060"/>
                </a:solidFill>
                <a:latin typeface="Times New Roman" panose="02020603050405020304" pitchFamily="18" charset="0"/>
                <a:cs typeface="Times New Roman" panose="02020603050405020304" pitchFamily="18" charset="0"/>
              </a:rPr>
              <a:t>родители, работающие по месту жительства–157(82%)</a:t>
            </a:r>
          </a:p>
          <a:p>
            <a:pPr lvl="0"/>
            <a:r>
              <a:rPr lang="ru-RU" sz="1600" dirty="0">
                <a:solidFill>
                  <a:srgbClr val="002060"/>
                </a:solidFill>
                <a:latin typeface="Times New Roman" panose="02020603050405020304" pitchFamily="18" charset="0"/>
                <a:cs typeface="Times New Roman" panose="02020603050405020304" pitchFamily="18" charset="0"/>
              </a:rPr>
              <a:t>родители, работающие в области–5(3%)</a:t>
            </a:r>
          </a:p>
          <a:p>
            <a:pPr lvl="0"/>
            <a:r>
              <a:rPr lang="ru-RU" sz="1600" dirty="0">
                <a:solidFill>
                  <a:srgbClr val="002060"/>
                </a:solidFill>
                <a:latin typeface="Times New Roman" panose="02020603050405020304" pitchFamily="18" charset="0"/>
                <a:cs typeface="Times New Roman" panose="02020603050405020304" pitchFamily="18" charset="0"/>
              </a:rPr>
              <a:t>родители, работающие за пределами области–30(15%)</a:t>
            </a:r>
          </a:p>
          <a:p>
            <a:pPr lvl="0"/>
            <a:endParaRPr lang="ru-RU" sz="1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871912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xmlns="" val="2537513337"/>
              </p:ext>
            </p:extLst>
          </p:nvPr>
        </p:nvGraphicFramePr>
        <p:xfrm>
          <a:off x="287524" y="838945"/>
          <a:ext cx="8568952" cy="5542383"/>
        </p:xfrm>
        <a:graphic>
          <a:graphicData uri="http://schemas.openxmlformats.org/drawingml/2006/table">
            <a:tbl>
              <a:tblPr/>
              <a:tblGrid>
                <a:gridCol w="8568952"/>
              </a:tblGrid>
              <a:tr h="5542383">
                <a:tc>
                  <a:txBody>
                    <a:bodyPr/>
                    <a:lstStyle/>
                    <a:p>
                      <a:pPr lvl="0"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 проектная деятельность;</a:t>
                      </a:r>
                    </a:p>
                    <a:p>
                      <a:pPr lvl="0"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 собрания в традиционной и нетрадиционной форме;</a:t>
                      </a:r>
                    </a:p>
                    <a:p>
                      <a:pPr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-конкурсы городские и в Учреждении</a:t>
                      </a:r>
                    </a:p>
                    <a:p>
                      <a:pPr lvl="0"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 субботники по благоустройству территории и ремонтных работ в Учреждении;</a:t>
                      </a:r>
                    </a:p>
                    <a:p>
                      <a:pPr lvl="0"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 анкетирование родителей;</a:t>
                      </a:r>
                    </a:p>
                    <a:p>
                      <a:pPr lvl="0"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 решение педагогических ситуаций по текущим вопросам;</a:t>
                      </a:r>
                    </a:p>
                    <a:p>
                      <a:pPr lvl="0"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 индивидуальное консультирование и консультации в форме папок-передвижек;</a:t>
                      </a:r>
                    </a:p>
                    <a:p>
                      <a:pPr lvl="0" algn="just"/>
                      <a:r>
                        <a:rPr lang="ru-RU" sz="2800" kern="1200" dirty="0" smtClean="0">
                          <a:solidFill>
                            <a:srgbClr val="002060"/>
                          </a:solidFill>
                          <a:effectLst/>
                          <a:latin typeface="Times New Roman" panose="02020603050405020304" pitchFamily="18" charset="0"/>
                          <a:ea typeface="+mn-ea"/>
                          <a:cs typeface="Times New Roman" panose="02020603050405020304" pitchFamily="18" charset="0"/>
                        </a:rPr>
                        <a:t>- открытые и совместные досуги и непосредственно образовательная деятельность с детьми;</a:t>
                      </a:r>
                    </a:p>
                    <a:p>
                      <a:pPr marL="0" lvl="0" indent="0" algn="just">
                        <a:spcAft>
                          <a:spcPts val="0"/>
                        </a:spcAft>
                        <a:buFont typeface="Wingdings"/>
                        <a:buNone/>
                        <a:tabLst>
                          <a:tab pos="596900" algn="l"/>
                        </a:tabLst>
                      </a:pPr>
                      <a:endParaRPr lang="ru-RU" sz="2000" dirty="0">
                        <a:latin typeface="Times New Roman"/>
                        <a:ea typeface="Calibri"/>
                      </a:endParaRPr>
                    </a:p>
                  </a:txBody>
                  <a:tcPr marL="114300" marR="114300" marT="0" marB="0">
                    <a:lnL>
                      <a:noFill/>
                    </a:lnL>
                    <a:lnR>
                      <a:noFill/>
                    </a:lnR>
                    <a:lnT>
                      <a:noFill/>
                    </a:lnT>
                    <a:lnB>
                      <a:noFill/>
                    </a:lnB>
                  </a:tcPr>
                </a:tc>
              </a:tr>
            </a:tbl>
          </a:graphicData>
        </a:graphic>
      </p:graphicFrame>
      <p:sp>
        <p:nvSpPr>
          <p:cNvPr id="2" name="Прямоугольник 1"/>
          <p:cNvSpPr/>
          <p:nvPr/>
        </p:nvSpPr>
        <p:spPr>
          <a:xfrm>
            <a:off x="287524" y="188640"/>
            <a:ext cx="8568952" cy="5232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r>
              <a:rPr lang="ru-RU"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Формы работы с родителями воспитанников</a:t>
            </a:r>
            <a:endParaRPr 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xmlns="" val="1672667763"/>
              </p:ext>
            </p:extLst>
          </p:nvPr>
        </p:nvGraphicFramePr>
        <p:xfrm>
          <a:off x="287524" y="838945"/>
          <a:ext cx="8568952" cy="5542383"/>
        </p:xfrm>
        <a:graphic>
          <a:graphicData uri="http://schemas.openxmlformats.org/drawingml/2006/table">
            <a:tbl>
              <a:tblPr/>
              <a:tblGrid>
                <a:gridCol w="8568952"/>
              </a:tblGrid>
              <a:tr h="5542383">
                <a:tc>
                  <a:txBody>
                    <a:bodyPr/>
                    <a:lstStyle/>
                    <a:p>
                      <a:pPr marL="0" lvl="0" indent="0" algn="just">
                        <a:spcAft>
                          <a:spcPts val="0"/>
                        </a:spcAft>
                        <a:buFont typeface="Wingdings"/>
                        <a:buNone/>
                        <a:tabLst>
                          <a:tab pos="596900" algn="l"/>
                        </a:tabLst>
                      </a:pPr>
                      <a:endParaRPr lang="ru-RU" sz="2000" dirty="0">
                        <a:latin typeface="Times New Roman"/>
                        <a:ea typeface="Calibri"/>
                      </a:endParaRPr>
                    </a:p>
                  </a:txBody>
                  <a:tcPr marL="114300" marR="114300" marT="0" marB="0">
                    <a:lnL>
                      <a:noFill/>
                    </a:lnL>
                    <a:lnR>
                      <a:noFill/>
                    </a:lnR>
                    <a:lnT>
                      <a:noFill/>
                    </a:lnT>
                    <a:lnB>
                      <a:noFill/>
                    </a:lnB>
                  </a:tcPr>
                </a:tc>
              </a:tr>
            </a:tbl>
          </a:graphicData>
        </a:graphic>
      </p:graphicFrame>
      <p:sp>
        <p:nvSpPr>
          <p:cNvPr id="2" name="Прямоугольник 1"/>
          <p:cNvSpPr/>
          <p:nvPr/>
        </p:nvSpPr>
        <p:spPr>
          <a:xfrm>
            <a:off x="287524" y="188640"/>
            <a:ext cx="8568952" cy="5232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r>
              <a:rPr lang="ru-RU"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Формы работы с родителями воспитанников</a:t>
            </a:r>
            <a:endParaRPr 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0034" y="714356"/>
            <a:ext cx="2571768" cy="1928826"/>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15074" y="785794"/>
            <a:ext cx="2486479" cy="1725744"/>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00034" y="4500570"/>
            <a:ext cx="2571768" cy="1781788"/>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6143636" y="4429132"/>
            <a:ext cx="2471044" cy="1819238"/>
          </a:xfrm>
          <a:prstGeom prst="rect">
            <a:avLst/>
          </a:prstGeom>
        </p:spPr>
      </p:pic>
      <p:pic>
        <p:nvPicPr>
          <p:cNvPr id="11" name="Рисунок 10" descr="день бабушек.jpg"/>
          <p:cNvPicPr>
            <a:picLocks noChangeAspect="1"/>
          </p:cNvPicPr>
          <p:nvPr/>
        </p:nvPicPr>
        <p:blipFill>
          <a:blip r:embed="rId7" cstate="print"/>
          <a:stretch>
            <a:fillRect/>
          </a:stretch>
        </p:blipFill>
        <p:spPr>
          <a:xfrm>
            <a:off x="3357554" y="714356"/>
            <a:ext cx="2571768" cy="1928826"/>
          </a:xfrm>
          <a:prstGeom prst="rect">
            <a:avLst/>
          </a:prstGeom>
        </p:spPr>
      </p:pic>
      <p:pic>
        <p:nvPicPr>
          <p:cNvPr id="12" name="Рисунок 11" descr="елка.jpg"/>
          <p:cNvPicPr>
            <a:picLocks noChangeAspect="1"/>
          </p:cNvPicPr>
          <p:nvPr/>
        </p:nvPicPr>
        <p:blipFill>
          <a:blip r:embed="rId8" cstate="print"/>
          <a:stretch>
            <a:fillRect/>
          </a:stretch>
        </p:blipFill>
        <p:spPr>
          <a:xfrm>
            <a:off x="3500430" y="2857496"/>
            <a:ext cx="2286016" cy="3382775"/>
          </a:xfrm>
          <a:prstGeom prst="rect">
            <a:avLst/>
          </a:prstGeom>
        </p:spPr>
      </p:pic>
      <p:pic>
        <p:nvPicPr>
          <p:cNvPr id="13" name="Рисунок 12" descr="мамы 3.jpg"/>
          <p:cNvPicPr>
            <a:picLocks noChangeAspect="1"/>
          </p:cNvPicPr>
          <p:nvPr/>
        </p:nvPicPr>
        <p:blipFill>
          <a:blip r:embed="rId9" cstate="print"/>
          <a:stretch>
            <a:fillRect/>
          </a:stretch>
        </p:blipFill>
        <p:spPr>
          <a:xfrm>
            <a:off x="714348" y="2714620"/>
            <a:ext cx="2214578" cy="1660933"/>
          </a:xfrm>
          <a:prstGeom prst="rect">
            <a:avLst/>
          </a:prstGeom>
        </p:spPr>
      </p:pic>
      <p:pic>
        <p:nvPicPr>
          <p:cNvPr id="14" name="Рисунок 13" descr="мамы.jpg"/>
          <p:cNvPicPr>
            <a:picLocks noChangeAspect="1"/>
          </p:cNvPicPr>
          <p:nvPr/>
        </p:nvPicPr>
        <p:blipFill>
          <a:blip r:embed="rId10" cstate="print"/>
          <a:stretch>
            <a:fillRect/>
          </a:stretch>
        </p:blipFill>
        <p:spPr>
          <a:xfrm flipH="1">
            <a:off x="6286512" y="2643182"/>
            <a:ext cx="2285984" cy="1714488"/>
          </a:xfrm>
          <a:prstGeom prst="rect">
            <a:avLst/>
          </a:prstGeom>
        </p:spPr>
      </p:pic>
    </p:spTree>
    <p:extLst>
      <p:ext uri="{BB962C8B-B14F-4D97-AF65-F5344CB8AC3E}">
        <p14:creationId xmlns:p14="http://schemas.microsoft.com/office/powerpoint/2010/main" xmlns="" val="24817540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6" name="Таблица 5"/>
          <p:cNvGraphicFramePr>
            <a:graphicFrameLocks noGrp="1"/>
          </p:cNvGraphicFramePr>
          <p:nvPr>
            <p:extLst/>
          </p:nvPr>
        </p:nvGraphicFramePr>
        <p:xfrm>
          <a:off x="287524" y="838945"/>
          <a:ext cx="8568952" cy="5542383"/>
        </p:xfrm>
        <a:graphic>
          <a:graphicData uri="http://schemas.openxmlformats.org/drawingml/2006/table">
            <a:tbl>
              <a:tblPr/>
              <a:tblGrid>
                <a:gridCol w="8568952"/>
              </a:tblGrid>
              <a:tr h="5542383">
                <a:tc>
                  <a:txBody>
                    <a:bodyPr/>
                    <a:lstStyle/>
                    <a:p>
                      <a:pPr marL="0" lvl="0" indent="0" algn="just">
                        <a:spcAft>
                          <a:spcPts val="0"/>
                        </a:spcAft>
                        <a:buFont typeface="Wingdings"/>
                        <a:buNone/>
                        <a:tabLst>
                          <a:tab pos="596900" algn="l"/>
                        </a:tabLst>
                      </a:pPr>
                      <a:endParaRPr lang="ru-RU" sz="2000" dirty="0">
                        <a:latin typeface="Times New Roman"/>
                        <a:ea typeface="Calibri"/>
                      </a:endParaRPr>
                    </a:p>
                  </a:txBody>
                  <a:tcPr marL="114300" marR="114300" marT="0" marB="0">
                    <a:lnL>
                      <a:noFill/>
                    </a:lnL>
                    <a:lnR>
                      <a:noFill/>
                    </a:lnR>
                    <a:lnT>
                      <a:noFill/>
                    </a:lnT>
                    <a:lnB>
                      <a:noFill/>
                    </a:lnB>
                  </a:tcPr>
                </a:tc>
              </a:tr>
            </a:tbl>
          </a:graphicData>
        </a:graphic>
      </p:graphicFrame>
      <p:sp>
        <p:nvSpPr>
          <p:cNvPr id="2" name="Прямоугольник 1"/>
          <p:cNvSpPr/>
          <p:nvPr/>
        </p:nvSpPr>
        <p:spPr>
          <a:xfrm>
            <a:off x="287524" y="188640"/>
            <a:ext cx="8568952" cy="369332"/>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endParaRPr 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graphicFrame>
        <p:nvGraphicFramePr>
          <p:cNvPr id="7" name="Таблица 6"/>
          <p:cNvGraphicFramePr>
            <a:graphicFrameLocks noGrp="1"/>
          </p:cNvGraphicFramePr>
          <p:nvPr>
            <p:extLst>
              <p:ext uri="{D42A27DB-BD31-4B8C-83A1-F6EECF244321}">
                <p14:modId xmlns:p14="http://schemas.microsoft.com/office/powerpoint/2010/main" xmlns="" val="909338530"/>
              </p:ext>
            </p:extLst>
          </p:nvPr>
        </p:nvGraphicFramePr>
        <p:xfrm>
          <a:off x="456888" y="2509019"/>
          <a:ext cx="8219568" cy="2720181"/>
        </p:xfrm>
        <a:graphic>
          <a:graphicData uri="http://schemas.openxmlformats.org/drawingml/2006/table">
            <a:tbl>
              <a:tblPr firstRow="1" firstCol="1" lastRow="1" lastCol="1" bandRow="1" bandCol="1">
                <a:tableStyleId>{5C22544A-7EE6-4342-B048-85BDC9FD1C3A}</a:tableStyleId>
              </a:tblPr>
              <a:tblGrid>
                <a:gridCol w="4043104"/>
                <a:gridCol w="4176464"/>
              </a:tblGrid>
              <a:tr h="271909">
                <a:tc>
                  <a:txBody>
                    <a:bodyPr/>
                    <a:lstStyle/>
                    <a:p>
                      <a:pPr marL="90170" marR="89535" algn="ctr">
                        <a:lnSpc>
                          <a:spcPct val="115000"/>
                        </a:lnSpc>
                        <a:spcAft>
                          <a:spcPts val="0"/>
                        </a:spcAft>
                        <a:tabLst>
                          <a:tab pos="2790825" algn="l"/>
                          <a:tab pos="3330575" algn="l"/>
                        </a:tabLst>
                      </a:pPr>
                      <a:r>
                        <a:rPr lang="ru-RU" sz="1400" dirty="0">
                          <a:solidFill>
                            <a:srgbClr val="002060"/>
                          </a:solidFill>
                          <a:effectLst/>
                          <a:latin typeface="Times New Roman" panose="02020603050405020304" pitchFamily="18" charset="0"/>
                          <a:cs typeface="Times New Roman" panose="02020603050405020304" pitchFamily="18" charset="0"/>
                        </a:rPr>
                        <a:t>Сильная</a:t>
                      </a:r>
                      <a:r>
                        <a:rPr lang="ru-RU" sz="1400" spc="-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сторона</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9640" algn="ctr">
                        <a:lnSpc>
                          <a:spcPct val="11500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Слабая сторона</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448272">
                <a:tc>
                  <a:txBody>
                    <a:bodyPr/>
                    <a:lstStyle/>
                    <a:p>
                      <a:pPr marL="263525" marR="66675" lvl="0" indent="-80963" algn="just">
                        <a:lnSpc>
                          <a:spcPct val="100000"/>
                        </a:lnSpc>
                        <a:spcAft>
                          <a:spcPts val="0"/>
                        </a:spcAft>
                        <a:buSzPts val="1200"/>
                        <a:buFont typeface="Times New Roman" panose="02020603050405020304" pitchFamily="18" charset="0"/>
                        <a:buChar char="•"/>
                        <a:tabLst>
                          <a:tab pos="90170" algn="l"/>
                        </a:tabLst>
                      </a:pPr>
                      <a:r>
                        <a:rPr lang="ru-RU" sz="1400" b="0" dirty="0">
                          <a:solidFill>
                            <a:srgbClr val="002060"/>
                          </a:solidFill>
                          <a:effectLst/>
                          <a:latin typeface="Times New Roman" panose="02020603050405020304" pitchFamily="18" charset="0"/>
                          <a:cs typeface="Times New Roman" panose="02020603050405020304" pitchFamily="18" charset="0"/>
                        </a:rPr>
                        <a:t>За</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последние</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три</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года</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посещение</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родителями</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(законными</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представителями)</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родительских</a:t>
                      </a:r>
                      <a:r>
                        <a:rPr lang="ru-RU" sz="1400" b="0" spc="-28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собраний</a:t>
                      </a:r>
                      <a:r>
                        <a:rPr lang="ru-RU" sz="1400" b="0" spc="-1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остаётся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стабильным.</a:t>
                      </a:r>
                      <a:endParaRPr lang="ru-RU" sz="1200" b="0" dirty="0">
                        <a:solidFill>
                          <a:srgbClr val="002060"/>
                        </a:solidFill>
                        <a:effectLst/>
                        <a:latin typeface="Times New Roman" panose="02020603050405020304" pitchFamily="18" charset="0"/>
                        <a:cs typeface="Times New Roman" panose="02020603050405020304" pitchFamily="18" charset="0"/>
                      </a:endParaRPr>
                    </a:p>
                    <a:p>
                      <a:pPr marL="263525" marR="65405" lvl="0" indent="-80963" algn="just">
                        <a:lnSpc>
                          <a:spcPct val="100000"/>
                        </a:lnSpc>
                        <a:spcAft>
                          <a:spcPts val="0"/>
                        </a:spcAft>
                        <a:buSzPts val="1200"/>
                        <a:buFont typeface="Times New Roman" panose="02020603050405020304" pitchFamily="18" charset="0"/>
                        <a:buChar char="•"/>
                        <a:tabLst>
                          <a:tab pos="90170" algn="l"/>
                        </a:tabLst>
                      </a:pPr>
                      <a:r>
                        <a:rPr lang="ru-RU" sz="1400" b="0" dirty="0">
                          <a:solidFill>
                            <a:srgbClr val="002060"/>
                          </a:solidFill>
                          <a:effectLst/>
                          <a:latin typeface="Times New Roman" panose="02020603050405020304" pitchFamily="18" charset="0"/>
                          <a:cs typeface="Times New Roman" panose="02020603050405020304" pitchFamily="18" charset="0"/>
                        </a:rPr>
                        <a:t>Наблюдается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устойчивая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положительная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динамика</a:t>
                      </a:r>
                      <a:r>
                        <a:rPr lang="ru-RU" sz="1400" b="0" spc="-28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участия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родителей</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в</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разнообразных</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мероприятиях</a:t>
                      </a:r>
                      <a:r>
                        <a:rPr lang="ru-RU" sz="1400" b="0" spc="-28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ДОУ.</a:t>
                      </a:r>
                      <a:endParaRPr lang="ru-RU" sz="1200" b="0" dirty="0">
                        <a:solidFill>
                          <a:srgbClr val="002060"/>
                        </a:solidFill>
                        <a:effectLst/>
                        <a:latin typeface="Times New Roman" panose="02020603050405020304" pitchFamily="18" charset="0"/>
                        <a:cs typeface="Times New Roman" panose="02020603050405020304" pitchFamily="18" charset="0"/>
                      </a:endParaRPr>
                    </a:p>
                    <a:p>
                      <a:pPr marL="263525" marR="67310" lvl="0" indent="-80963" algn="just">
                        <a:lnSpc>
                          <a:spcPct val="100000"/>
                        </a:lnSpc>
                        <a:spcAft>
                          <a:spcPts val="0"/>
                        </a:spcAft>
                        <a:buSzPts val="1200"/>
                        <a:buFont typeface="Times New Roman" panose="02020603050405020304" pitchFamily="18" charset="0"/>
                        <a:buChar char="•"/>
                        <a:tabLst>
                          <a:tab pos="90170" algn="l"/>
                        </a:tabLst>
                      </a:pPr>
                      <a:r>
                        <a:rPr lang="ru-RU" sz="1400" b="0" dirty="0">
                          <a:solidFill>
                            <a:srgbClr val="002060"/>
                          </a:solidFill>
                          <a:effectLst/>
                          <a:latin typeface="Times New Roman" panose="02020603050405020304" pitchFamily="18" charset="0"/>
                          <a:cs typeface="Times New Roman" panose="02020603050405020304" pitchFamily="18" charset="0"/>
                        </a:rPr>
                        <a:t>Активное</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участие</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бабушек</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воспитанников</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в</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образовательном</a:t>
                      </a:r>
                      <a:r>
                        <a:rPr lang="ru-RU" sz="1400" b="0" spc="10"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процессе</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ДОУ</a:t>
                      </a:r>
                      <a:endParaRPr lang="ru-RU" sz="1200" b="0" dirty="0">
                        <a:solidFill>
                          <a:srgbClr val="002060"/>
                        </a:solidFill>
                        <a:effectLst/>
                        <a:latin typeface="Times New Roman" panose="02020603050405020304" pitchFamily="18" charset="0"/>
                        <a:cs typeface="Times New Roman" panose="02020603050405020304" pitchFamily="18" charset="0"/>
                      </a:endParaRPr>
                    </a:p>
                    <a:p>
                      <a:pPr marL="263525" marR="65405" lvl="0" indent="-80963" algn="just">
                        <a:lnSpc>
                          <a:spcPct val="100000"/>
                        </a:lnSpc>
                        <a:spcAft>
                          <a:spcPts val="0"/>
                        </a:spcAft>
                        <a:buSzPts val="1100"/>
                        <a:buFont typeface="Calibri" panose="020F0502020204030204" pitchFamily="34" charset="0"/>
                        <a:buChar char="•"/>
                        <a:tabLst>
                          <a:tab pos="90170" algn="l"/>
                        </a:tabLst>
                      </a:pPr>
                      <a:r>
                        <a:rPr lang="ru-RU" sz="1400" b="0" dirty="0">
                          <a:solidFill>
                            <a:srgbClr val="002060"/>
                          </a:solidFill>
                          <a:effectLst/>
                          <a:latin typeface="Times New Roman" panose="02020603050405020304" pitchFamily="18" charset="0"/>
                          <a:cs typeface="Times New Roman" panose="02020603050405020304" pitchFamily="18" charset="0"/>
                        </a:rPr>
                        <a:t>Многие</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родители</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пониманием</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относятся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к</a:t>
                      </a:r>
                      <a:r>
                        <a:rPr lang="ru-RU" sz="1400" b="0" spc="-28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проблемам</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детского</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сада,</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оказывают</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посильную</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помощь.</a:t>
                      </a:r>
                      <a:endParaRPr lang="ru-RU"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lvl="0" indent="-92075" algn="just">
                        <a:lnSpc>
                          <a:spcPct val="100000"/>
                        </a:lnSpc>
                        <a:spcAft>
                          <a:spcPts val="0"/>
                        </a:spcAft>
                        <a:buSzPts val="1200"/>
                        <a:buFont typeface="Times New Roman" panose="02020603050405020304" pitchFamily="18" charset="0"/>
                        <a:buChar char="•"/>
                        <a:tabLst>
                          <a:tab pos="90170" algn="l"/>
                        </a:tabLst>
                      </a:pPr>
                      <a:r>
                        <a:rPr lang="ru-RU" sz="1400" b="0" dirty="0">
                          <a:solidFill>
                            <a:srgbClr val="002060"/>
                          </a:solidFill>
                          <a:effectLst/>
                          <a:latin typeface="Times New Roman" panose="02020603050405020304" pitchFamily="18" charset="0"/>
                          <a:cs typeface="Times New Roman" panose="02020603050405020304" pitchFamily="18" charset="0"/>
                        </a:rPr>
                        <a:t>Наличие в ДОУ родителей (законных</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представителей)</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потребительским</a:t>
                      </a:r>
                      <a:r>
                        <a:rPr lang="ru-RU" sz="1400" b="0" spc="-28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отношением к процессу образования,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воспитания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и</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развития</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их</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детей,</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пассивным отношением</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к участию в</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мероприятиях,</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в</a:t>
                      </a:r>
                      <a:r>
                        <a:rPr lang="ru-RU" sz="1400" b="0" spc="-1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управлении</a:t>
                      </a:r>
                      <a:r>
                        <a:rPr lang="ru-RU" sz="1400" b="0" spc="10"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ДОУ;</a:t>
                      </a:r>
                      <a:endParaRPr lang="ru-RU" sz="1200" b="0" dirty="0">
                        <a:solidFill>
                          <a:srgbClr val="002060"/>
                        </a:solidFill>
                        <a:effectLst/>
                        <a:latin typeface="Times New Roman" panose="02020603050405020304" pitchFamily="18" charset="0"/>
                        <a:cs typeface="Times New Roman" panose="02020603050405020304" pitchFamily="18" charset="0"/>
                      </a:endParaRPr>
                    </a:p>
                    <a:p>
                      <a:pPr marL="92075" lvl="0" indent="-92075" algn="just">
                        <a:lnSpc>
                          <a:spcPct val="100000"/>
                        </a:lnSpc>
                        <a:spcAft>
                          <a:spcPts val="0"/>
                        </a:spcAft>
                        <a:buSzPts val="1200"/>
                        <a:buFont typeface="Times New Roman" panose="02020603050405020304" pitchFamily="18" charset="0"/>
                        <a:buChar char="•"/>
                        <a:tabLst>
                          <a:tab pos="90170" algn="l"/>
                        </a:tabLst>
                      </a:pPr>
                      <a:r>
                        <a:rPr lang="ru-RU" sz="1400" b="0" dirty="0">
                          <a:solidFill>
                            <a:srgbClr val="002060"/>
                          </a:solidFill>
                          <a:effectLst/>
                          <a:latin typeface="Times New Roman" panose="02020603050405020304" pitchFamily="18" charset="0"/>
                          <a:cs typeface="Times New Roman" panose="02020603050405020304" pitchFamily="18" charset="0"/>
                        </a:rPr>
                        <a:t>Наличие в ДОУ неблагополучных</a:t>
                      </a:r>
                      <a:r>
                        <a:rPr lang="ru-RU" sz="1400" b="0" spc="-28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семей и</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семей</a:t>
                      </a:r>
                      <a:r>
                        <a:rPr lang="ru-RU" sz="1400" b="0" spc="-20"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«группы</a:t>
                      </a:r>
                      <a:r>
                        <a:rPr lang="ru-RU" sz="1400" b="0" spc="5" dirty="0">
                          <a:solidFill>
                            <a:srgbClr val="002060"/>
                          </a:solidFill>
                          <a:effectLst/>
                          <a:latin typeface="Times New Roman" panose="02020603050405020304" pitchFamily="18" charset="0"/>
                          <a:cs typeface="Times New Roman" panose="02020603050405020304" pitchFamily="18" charset="0"/>
                        </a:rPr>
                        <a:t> </a:t>
                      </a:r>
                      <a:r>
                        <a:rPr lang="ru-RU" sz="1400" b="0" dirty="0">
                          <a:solidFill>
                            <a:srgbClr val="002060"/>
                          </a:solidFill>
                          <a:effectLst/>
                          <a:latin typeface="Times New Roman" panose="02020603050405020304" pitchFamily="18" charset="0"/>
                          <a:cs typeface="Times New Roman" panose="02020603050405020304" pitchFamily="18" charset="0"/>
                        </a:rPr>
                        <a:t>риска».</a:t>
                      </a:r>
                      <a:endParaRPr lang="ru-RU" sz="12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1" name="Rectangle 1"/>
          <p:cNvSpPr>
            <a:spLocks noChangeArrowheads="1"/>
          </p:cNvSpPr>
          <p:nvPr/>
        </p:nvSpPr>
        <p:spPr bwMode="auto">
          <a:xfrm>
            <a:off x="466160" y="253928"/>
            <a:ext cx="8210296" cy="23391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488" algn="l"/>
              </a:tabLst>
              <a:defRPr>
                <a:solidFill>
                  <a:schemeClr val="tx1"/>
                </a:solidFill>
                <a:latin typeface="Arial" panose="020B0604020202020204" pitchFamily="34" charset="0"/>
              </a:defRPr>
            </a:lvl1pPr>
            <a:lvl2pPr eaLnBrk="0" fontAlgn="base" hangingPunct="0">
              <a:spcBef>
                <a:spcPct val="0"/>
              </a:spcBef>
              <a:spcAft>
                <a:spcPct val="0"/>
              </a:spcAft>
              <a:tabLst>
                <a:tab pos="90488" algn="l"/>
              </a:tabLst>
              <a:defRPr>
                <a:solidFill>
                  <a:schemeClr val="tx1"/>
                </a:solidFill>
                <a:latin typeface="Arial" panose="020B0604020202020204" pitchFamily="34" charset="0"/>
              </a:defRPr>
            </a:lvl2pPr>
            <a:lvl3pPr eaLnBrk="0" fontAlgn="base" hangingPunct="0">
              <a:spcBef>
                <a:spcPct val="0"/>
              </a:spcBef>
              <a:spcAft>
                <a:spcPct val="0"/>
              </a:spcAft>
              <a:tabLst>
                <a:tab pos="90488" algn="l"/>
              </a:tabLst>
              <a:defRPr>
                <a:solidFill>
                  <a:schemeClr val="tx1"/>
                </a:solidFill>
                <a:latin typeface="Arial" panose="020B0604020202020204" pitchFamily="34" charset="0"/>
              </a:defRPr>
            </a:lvl3pPr>
            <a:lvl4pPr eaLnBrk="0" fontAlgn="base" hangingPunct="0">
              <a:spcBef>
                <a:spcPct val="0"/>
              </a:spcBef>
              <a:spcAft>
                <a:spcPct val="0"/>
              </a:spcAft>
              <a:tabLst>
                <a:tab pos="90488" algn="l"/>
              </a:tabLst>
              <a:defRPr>
                <a:solidFill>
                  <a:schemeClr val="tx1"/>
                </a:solidFill>
                <a:latin typeface="Arial" panose="020B0604020202020204" pitchFamily="34" charset="0"/>
              </a:defRPr>
            </a:lvl4pPr>
            <a:lvl5pPr eaLnBrk="0" fontAlgn="base" hangingPunct="0">
              <a:spcBef>
                <a:spcPct val="0"/>
              </a:spcBef>
              <a:spcAft>
                <a:spcPct val="0"/>
              </a:spcAft>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ru-RU" altLang="ru-RU" b="1" i="0" u="none" strike="noStrike" cap="none" normalizeH="0" baseline="0" dirty="0" smtClean="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Перспективы развития:</a:t>
            </a:r>
            <a:endParaRPr kumimoji="0" lang="ru-RU" altLang="ru-RU" sz="9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90488" algn="l"/>
              </a:tabLst>
            </a:pPr>
            <a:r>
              <a:rPr kumimoji="0" lang="ru-RU" altLang="ru-RU" b="0" i="0" u="none" strike="noStrike" cap="none" normalizeH="0" baseline="0" dirty="0" smtClean="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Повышение уровня педагогической грамотности родителей в области организации физкультурно-оздоровительной работы,</a:t>
            </a:r>
            <a:endParaRPr kumimoji="0" lang="ru-RU" altLang="ru-RU" sz="9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90488" algn="l"/>
              </a:tabLst>
            </a:pPr>
            <a:r>
              <a:rPr kumimoji="0" lang="ru-RU" altLang="ru-RU" b="0" i="0" u="none" strike="noStrike" cap="none" normalizeH="0" baseline="0" dirty="0" smtClean="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Повышение имиджа Учреждения среди родителей микрорайона и города.</a:t>
            </a:r>
            <a:endParaRPr kumimoji="0" lang="ru-RU" altLang="ru-RU" sz="9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ru-RU" altLang="ru-RU" b="1" i="0" u="none" strike="noStrike" cap="none" normalizeH="0" baseline="0" dirty="0" smtClean="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Проблемы:</a:t>
            </a:r>
            <a:endParaRPr kumimoji="0" lang="ru-RU" altLang="ru-RU" sz="9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90488" algn="l"/>
              </a:tabLst>
            </a:pPr>
            <a:r>
              <a:rPr kumimoji="0" lang="ru-RU" altLang="ru-RU" b="0" i="0" u="none" strike="noStrike" cap="none" normalizeH="0" baseline="0" dirty="0" smtClean="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не все родители проявляют активность в жизнедеятельности Учреждения.</a:t>
            </a:r>
            <a:endParaRPr kumimoji="0" lang="ru-RU" altLang="ru-RU" sz="9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ru-RU" altLang="ru-RU" b="0" i="0" u="none" strike="noStrike" cap="none" normalizeH="0" baseline="0" dirty="0" smtClean="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-низкий уровень образовательной грамотности и компетентности родителей.</a:t>
            </a:r>
            <a:endParaRPr kumimoji="0" lang="ru-RU" altLang="ru-RU" sz="9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ru-RU" altLang="ru-RU" b="1" i="1" u="none" strike="noStrike" cap="none" normalizeH="0" baseline="0" dirty="0" smtClean="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Выводы:</a:t>
            </a:r>
            <a:endParaRPr kumimoji="0" lang="ru-RU" alt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p:txBody>
      </p:sp>
      <p:sp>
        <p:nvSpPr>
          <p:cNvPr id="12" name="TextBox 11"/>
          <p:cNvSpPr txBox="1"/>
          <p:nvPr/>
        </p:nvSpPr>
        <p:spPr>
          <a:xfrm>
            <a:off x="539552" y="5517232"/>
            <a:ext cx="7920880" cy="646331"/>
          </a:xfrm>
          <a:prstGeom prst="rect">
            <a:avLst/>
          </a:prstGeom>
          <a:noFill/>
        </p:spPr>
        <p:txBody>
          <a:bodyPr wrap="square" rtlCol="0">
            <a:spAutoFit/>
          </a:bodyPr>
          <a:lstStyle/>
          <a:p>
            <a:pPr algn="ctr"/>
            <a:r>
              <a:rPr lang="ru-RU" dirty="0">
                <a:solidFill>
                  <a:srgbClr val="002060"/>
                </a:solidFill>
                <a:latin typeface="Times New Roman" panose="02020603050405020304" pitchFamily="18" charset="0"/>
                <a:cs typeface="Times New Roman" panose="02020603050405020304" pitchFamily="18" charset="0"/>
              </a:rPr>
              <a:t>Проект сохраняет свою актуальность, его реализация будет продолжена в рамках проекта </a:t>
            </a:r>
            <a:r>
              <a:rPr lang="ru-RU" dirty="0" smtClean="0">
                <a:solidFill>
                  <a:srgbClr val="002060"/>
                </a:solidFill>
                <a:latin typeface="Times New Roman" panose="02020603050405020304" pitchFamily="18" charset="0"/>
                <a:cs typeface="Times New Roman" panose="02020603050405020304" pitchFamily="18" charset="0"/>
              </a:rPr>
              <a:t>«Содружество – содействие - сотворчество»</a:t>
            </a:r>
            <a:endParaRPr lang="ru-RU" dirty="0"/>
          </a:p>
        </p:txBody>
      </p:sp>
    </p:spTree>
    <p:extLst>
      <p:ext uri="{BB962C8B-B14F-4D97-AF65-F5344CB8AC3E}">
        <p14:creationId xmlns:p14="http://schemas.microsoft.com/office/powerpoint/2010/main" xmlns="" val="1762720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6" name="Таблица 5"/>
          <p:cNvGraphicFramePr>
            <a:graphicFrameLocks noGrp="1"/>
          </p:cNvGraphicFramePr>
          <p:nvPr>
            <p:extLst/>
          </p:nvPr>
        </p:nvGraphicFramePr>
        <p:xfrm>
          <a:off x="287524" y="838945"/>
          <a:ext cx="8568952" cy="5542383"/>
        </p:xfrm>
        <a:graphic>
          <a:graphicData uri="http://schemas.openxmlformats.org/drawingml/2006/table">
            <a:tbl>
              <a:tblPr/>
              <a:tblGrid>
                <a:gridCol w="8568952"/>
              </a:tblGrid>
              <a:tr h="5542383">
                <a:tc>
                  <a:txBody>
                    <a:bodyPr/>
                    <a:lstStyle/>
                    <a:p>
                      <a:pPr marL="0" lvl="0" indent="0" algn="just">
                        <a:spcAft>
                          <a:spcPts val="0"/>
                        </a:spcAft>
                        <a:buFont typeface="Wingdings"/>
                        <a:buNone/>
                        <a:tabLst>
                          <a:tab pos="596900" algn="l"/>
                        </a:tabLst>
                      </a:pPr>
                      <a:endParaRPr lang="ru-RU" sz="2000" dirty="0">
                        <a:latin typeface="Times New Roman"/>
                        <a:ea typeface="Calibri"/>
                      </a:endParaRPr>
                    </a:p>
                  </a:txBody>
                  <a:tcPr marL="114300" marR="114300" marT="0" marB="0">
                    <a:lnL>
                      <a:noFill/>
                    </a:lnL>
                    <a:lnR>
                      <a:noFill/>
                    </a:lnR>
                    <a:lnT>
                      <a:noFill/>
                    </a:lnT>
                    <a:lnB>
                      <a:noFill/>
                    </a:lnB>
                  </a:tcPr>
                </a:tc>
              </a:tr>
            </a:tbl>
          </a:graphicData>
        </a:graphic>
      </p:graphicFrame>
      <p:sp>
        <p:nvSpPr>
          <p:cNvPr id="2" name="Прямоугольник 1"/>
          <p:cNvSpPr/>
          <p:nvPr/>
        </p:nvSpPr>
        <p:spPr>
          <a:xfrm>
            <a:off x="287524" y="278605"/>
            <a:ext cx="8568952" cy="5232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ru-RU"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Положительные показатели работы</a:t>
            </a:r>
            <a:endParaRPr lang="ru-RU"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3" name="TextBox 2"/>
          <p:cNvSpPr txBox="1"/>
          <p:nvPr/>
        </p:nvSpPr>
        <p:spPr>
          <a:xfrm>
            <a:off x="467544" y="1089775"/>
            <a:ext cx="8208912" cy="4401205"/>
          </a:xfrm>
          <a:prstGeom prst="rect">
            <a:avLst/>
          </a:prstGeom>
          <a:noFill/>
        </p:spPr>
        <p:txBody>
          <a:bodyPr wrap="square" rtlCol="0">
            <a:spAutoFit/>
          </a:bodyPr>
          <a:lstStyle/>
          <a:p>
            <a:pPr lvl="0" algn="just"/>
            <a:r>
              <a:rPr lang="ru-RU" sz="2800" dirty="0" smtClean="0">
                <a:solidFill>
                  <a:srgbClr val="002060"/>
                </a:solidFill>
                <a:latin typeface="Times New Roman" panose="02020603050405020304" pitchFamily="18" charset="0"/>
                <a:cs typeface="Times New Roman" panose="02020603050405020304" pitchFamily="18" charset="0"/>
              </a:rPr>
              <a:t>- Материально-техническая </a:t>
            </a:r>
            <a:r>
              <a:rPr lang="ru-RU" sz="2800" dirty="0">
                <a:solidFill>
                  <a:srgbClr val="002060"/>
                </a:solidFill>
                <a:latin typeface="Times New Roman" panose="02020603050405020304" pitchFamily="18" charset="0"/>
                <a:cs typeface="Times New Roman" panose="02020603050405020304" pitchFamily="18" charset="0"/>
              </a:rPr>
              <a:t>база МБДОУ д/с №31 улучшается.</a:t>
            </a:r>
          </a:p>
          <a:p>
            <a:pPr lvl="0" algn="just"/>
            <a:r>
              <a:rPr lang="ru-RU" sz="2800" dirty="0" smtClean="0">
                <a:solidFill>
                  <a:srgbClr val="002060"/>
                </a:solidFill>
                <a:latin typeface="Times New Roman" panose="02020603050405020304" pitchFamily="18" charset="0"/>
                <a:cs typeface="Times New Roman" panose="02020603050405020304" pitchFamily="18" charset="0"/>
              </a:rPr>
              <a:t>- Отзывы </a:t>
            </a:r>
            <a:r>
              <a:rPr lang="ru-RU" sz="2800" dirty="0">
                <a:solidFill>
                  <a:srgbClr val="002060"/>
                </a:solidFill>
                <a:latin typeface="Times New Roman" panose="02020603050405020304" pitchFamily="18" charset="0"/>
                <a:cs typeface="Times New Roman" panose="02020603050405020304" pitchFamily="18" charset="0"/>
              </a:rPr>
              <a:t>большинства родителей о работе детского сада положительные.</a:t>
            </a:r>
          </a:p>
          <a:p>
            <a:pPr lvl="0" algn="just"/>
            <a:r>
              <a:rPr lang="ru-RU" sz="2800" dirty="0">
                <a:solidFill>
                  <a:srgbClr val="002060"/>
                </a:solidFill>
                <a:latin typeface="Times New Roman" panose="02020603050405020304" pitchFamily="18" charset="0"/>
                <a:cs typeface="Times New Roman" panose="02020603050405020304" pitchFamily="18" charset="0"/>
              </a:rPr>
              <a:t>- Социокультурные проекты и взаимодействие с социумом на высоком уровне.</a:t>
            </a:r>
          </a:p>
          <a:p>
            <a:pPr lvl="0" algn="just"/>
            <a:r>
              <a:rPr lang="ru-RU" sz="2800" dirty="0" smtClean="0">
                <a:solidFill>
                  <a:srgbClr val="002060"/>
                </a:solidFill>
                <a:latin typeface="Times New Roman" panose="02020603050405020304" pitchFamily="18" charset="0"/>
                <a:cs typeface="Times New Roman" panose="02020603050405020304" pitchFamily="18" charset="0"/>
              </a:rPr>
              <a:t>- Наблюдается </a:t>
            </a:r>
            <a:r>
              <a:rPr lang="ru-RU" sz="2800" dirty="0">
                <a:solidFill>
                  <a:srgbClr val="002060"/>
                </a:solidFill>
                <a:latin typeface="Times New Roman" panose="02020603050405020304" pitchFamily="18" charset="0"/>
                <a:cs typeface="Times New Roman" panose="02020603050405020304" pitchFamily="18" charset="0"/>
              </a:rPr>
              <a:t>положительная динамика роста профессионального мастерства педагогов.</a:t>
            </a:r>
          </a:p>
          <a:p>
            <a:pPr lvl="0" algn="just"/>
            <a:r>
              <a:rPr lang="ru-RU" sz="2800" dirty="0" smtClean="0">
                <a:solidFill>
                  <a:srgbClr val="002060"/>
                </a:solidFill>
                <a:latin typeface="Times New Roman" panose="02020603050405020304" pitchFamily="18" charset="0"/>
                <a:cs typeface="Times New Roman" panose="02020603050405020304" pitchFamily="18" charset="0"/>
              </a:rPr>
              <a:t>- Результативность </a:t>
            </a:r>
            <a:r>
              <a:rPr lang="ru-RU" sz="2800" dirty="0">
                <a:solidFill>
                  <a:srgbClr val="002060"/>
                </a:solidFill>
                <a:latin typeface="Times New Roman" panose="02020603050405020304" pitchFamily="18" charset="0"/>
                <a:cs typeface="Times New Roman" panose="02020603050405020304" pitchFamily="18" charset="0"/>
              </a:rPr>
              <a:t>участия МБДОУ д/с №31 в конкурсах и мероприятиях разного уровня</a:t>
            </a:r>
          </a:p>
        </p:txBody>
      </p:sp>
    </p:spTree>
    <p:extLst>
      <p:ext uri="{BB962C8B-B14F-4D97-AF65-F5344CB8AC3E}">
        <p14:creationId xmlns:p14="http://schemas.microsoft.com/office/powerpoint/2010/main" xmlns="" val="7043901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6" name="Таблица 5"/>
          <p:cNvGraphicFramePr>
            <a:graphicFrameLocks noGrp="1"/>
          </p:cNvGraphicFramePr>
          <p:nvPr>
            <p:extLst/>
          </p:nvPr>
        </p:nvGraphicFramePr>
        <p:xfrm>
          <a:off x="287524" y="838945"/>
          <a:ext cx="8568952" cy="5542383"/>
        </p:xfrm>
        <a:graphic>
          <a:graphicData uri="http://schemas.openxmlformats.org/drawingml/2006/table">
            <a:tbl>
              <a:tblPr/>
              <a:tblGrid>
                <a:gridCol w="8568952"/>
              </a:tblGrid>
              <a:tr h="5542383">
                <a:tc>
                  <a:txBody>
                    <a:bodyPr/>
                    <a:lstStyle/>
                    <a:p>
                      <a:pPr marL="0" lvl="0" indent="0" algn="just">
                        <a:spcAft>
                          <a:spcPts val="0"/>
                        </a:spcAft>
                        <a:buFont typeface="Wingdings"/>
                        <a:buNone/>
                        <a:tabLst>
                          <a:tab pos="596900" algn="l"/>
                        </a:tabLst>
                      </a:pPr>
                      <a:endParaRPr lang="ru-RU" sz="2000" dirty="0">
                        <a:latin typeface="Times New Roman"/>
                        <a:ea typeface="Calibri"/>
                      </a:endParaRPr>
                    </a:p>
                  </a:txBody>
                  <a:tcPr marL="114300" marR="114300" marT="0" marB="0">
                    <a:lnL>
                      <a:noFill/>
                    </a:lnL>
                    <a:lnR>
                      <a:noFill/>
                    </a:lnR>
                    <a:lnT>
                      <a:noFill/>
                    </a:lnT>
                    <a:lnB>
                      <a:noFill/>
                    </a:lnB>
                  </a:tcPr>
                </a:tc>
              </a:tr>
            </a:tbl>
          </a:graphicData>
        </a:graphic>
      </p:graphicFrame>
      <p:sp>
        <p:nvSpPr>
          <p:cNvPr id="2" name="Прямоугольник 1"/>
          <p:cNvSpPr/>
          <p:nvPr/>
        </p:nvSpPr>
        <p:spPr>
          <a:xfrm>
            <a:off x="287524" y="278605"/>
            <a:ext cx="8568952" cy="40011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ru-RU"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Ключевые проблемы и возможные пути их решения</a:t>
            </a:r>
            <a:endPar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graphicFrame>
        <p:nvGraphicFramePr>
          <p:cNvPr id="5" name="Таблица 4"/>
          <p:cNvGraphicFramePr>
            <a:graphicFrameLocks noGrp="1"/>
          </p:cNvGraphicFramePr>
          <p:nvPr>
            <p:extLst>
              <p:ext uri="{D42A27DB-BD31-4B8C-83A1-F6EECF244321}">
                <p14:modId xmlns:p14="http://schemas.microsoft.com/office/powerpoint/2010/main" xmlns="" val="1501456682"/>
              </p:ext>
            </p:extLst>
          </p:nvPr>
        </p:nvGraphicFramePr>
        <p:xfrm>
          <a:off x="467544" y="678715"/>
          <a:ext cx="8208913" cy="5744318"/>
        </p:xfrm>
        <a:graphic>
          <a:graphicData uri="http://schemas.openxmlformats.org/drawingml/2006/table">
            <a:tbl>
              <a:tblPr firstRow="1" firstCol="1" lastRow="1" lastCol="1" bandRow="1" bandCol="1">
                <a:tableStyleId>{5C22544A-7EE6-4342-B048-85BDC9FD1C3A}</a:tableStyleId>
              </a:tblPr>
              <a:tblGrid>
                <a:gridCol w="1584177"/>
                <a:gridCol w="3312367"/>
                <a:gridCol w="3312369"/>
              </a:tblGrid>
              <a:tr h="454242">
                <a:tc>
                  <a:txBody>
                    <a:bodyPr/>
                    <a:lstStyle/>
                    <a:p>
                      <a:pPr marL="0" marR="71755" indent="17463" algn="just">
                        <a:spcAft>
                          <a:spcPts val="0"/>
                        </a:spcAft>
                      </a:pPr>
                      <a:r>
                        <a:rPr lang="ru-RU" sz="1100" dirty="0">
                          <a:solidFill>
                            <a:srgbClr val="002060"/>
                          </a:solidFill>
                          <a:effectLst/>
                          <a:latin typeface="Times New Roman" panose="02020603050405020304" pitchFamily="18" charset="0"/>
                          <a:cs typeface="Times New Roman" panose="02020603050405020304" pitchFamily="18" charset="0"/>
                        </a:rPr>
                        <a:t>Направления</a:t>
                      </a:r>
                      <a:r>
                        <a:rPr lang="ru-RU" sz="1100" spc="-290" dirty="0">
                          <a:solidFill>
                            <a:srgbClr val="002060"/>
                          </a:solidFill>
                          <a:effectLst/>
                          <a:latin typeface="Times New Roman" panose="02020603050405020304" pitchFamily="18" charset="0"/>
                          <a:cs typeface="Times New Roman" panose="02020603050405020304" pitchFamily="18" charset="0"/>
                        </a:rPr>
                        <a:t> </a:t>
                      </a:r>
                      <a:r>
                        <a:rPr lang="ru-RU" sz="1100" dirty="0">
                          <a:solidFill>
                            <a:srgbClr val="002060"/>
                          </a:solidFill>
                          <a:effectLst/>
                          <a:latin typeface="Times New Roman" panose="02020603050405020304" pitchFamily="18" charset="0"/>
                          <a:cs typeface="Times New Roman" panose="02020603050405020304" pitchFamily="18" charset="0"/>
                        </a:rPr>
                        <a:t>деятельности,</a:t>
                      </a:r>
                      <a:r>
                        <a:rPr lang="ru-RU" sz="1100" spc="-290" dirty="0">
                          <a:solidFill>
                            <a:srgbClr val="002060"/>
                          </a:solidFill>
                          <a:effectLst/>
                          <a:latin typeface="Times New Roman" panose="02020603050405020304" pitchFamily="18" charset="0"/>
                          <a:cs typeface="Times New Roman" panose="02020603050405020304" pitchFamily="18" charset="0"/>
                        </a:rPr>
                        <a:t> </a:t>
                      </a:r>
                      <a:r>
                        <a:rPr lang="ru-RU" sz="1100" spc="-5" dirty="0">
                          <a:solidFill>
                            <a:srgbClr val="002060"/>
                          </a:solidFill>
                          <a:effectLst/>
                          <a:latin typeface="Times New Roman" panose="02020603050405020304" pitchFamily="18" charset="0"/>
                          <a:cs typeface="Times New Roman" panose="02020603050405020304" pitchFamily="18" charset="0"/>
                        </a:rPr>
                        <a:t>подвергшиеся </a:t>
                      </a:r>
                      <a:r>
                        <a:rPr lang="ru-RU" sz="1100" dirty="0">
                          <a:solidFill>
                            <a:srgbClr val="002060"/>
                          </a:solidFill>
                          <a:effectLst/>
                          <a:latin typeface="Times New Roman" panose="02020603050405020304" pitchFamily="18" charset="0"/>
                          <a:cs typeface="Times New Roman" panose="02020603050405020304" pitchFamily="18" charset="0"/>
                        </a:rPr>
                        <a:t>анализу</a:t>
                      </a:r>
                      <a:endParaRPr lang="ru-RU" sz="105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71145" algn="just">
                        <a:lnSpc>
                          <a:spcPct val="115000"/>
                        </a:lnSpc>
                        <a:spcAft>
                          <a:spcPts val="0"/>
                        </a:spcAft>
                      </a:pPr>
                      <a:r>
                        <a:rPr lang="ru-RU" sz="1400" dirty="0" smtClean="0">
                          <a:solidFill>
                            <a:srgbClr val="002060"/>
                          </a:solidFill>
                          <a:effectLst/>
                          <a:latin typeface="Times New Roman" panose="02020603050405020304" pitchFamily="18" charset="0"/>
                          <a:cs typeface="Times New Roman" panose="02020603050405020304" pitchFamily="18" charset="0"/>
                        </a:rPr>
                        <a:t>Выявленные</a:t>
                      </a:r>
                      <a:r>
                        <a:rPr lang="ru-RU" sz="1400" spc="-5" dirty="0" smtClean="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проблемы</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03885" algn="just">
                        <a:lnSpc>
                          <a:spcPct val="11500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Возможные</a:t>
                      </a:r>
                      <a:r>
                        <a:rPr lang="ru-RU" sz="1400" spc="-1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пути</a:t>
                      </a:r>
                      <a:r>
                        <a:rPr lang="ru-RU" sz="1400" spc="-10"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решения</a:t>
                      </a:r>
                      <a:endParaRPr lang="ru-RU"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3978">
                <a:tc>
                  <a:txBody>
                    <a:bodyPr/>
                    <a:lstStyle/>
                    <a:p>
                      <a:pPr marL="90170" marR="71755" indent="17780" algn="just">
                        <a:spcAft>
                          <a:spcPts val="0"/>
                        </a:spcAft>
                      </a:pPr>
                      <a:r>
                        <a:rPr lang="ru-RU" sz="1050" b="0" dirty="0">
                          <a:solidFill>
                            <a:srgbClr val="002060"/>
                          </a:solidFill>
                          <a:effectLst/>
                          <a:latin typeface="Times New Roman" panose="02020603050405020304" pitchFamily="18" charset="0"/>
                          <a:cs typeface="Times New Roman" panose="02020603050405020304" pitchFamily="18" charset="0"/>
                        </a:rPr>
                        <a:t>Состояние материально-технического обеспечения.</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algn="just">
                        <a:lnSpc>
                          <a:spcPct val="115000"/>
                        </a:lnSpc>
                        <a:spcBef>
                          <a:spcPts val="35"/>
                        </a:spcBef>
                        <a:spcAft>
                          <a:spcPts val="0"/>
                        </a:spcAft>
                      </a:pPr>
                      <a:r>
                        <a:rPr lang="ru-RU" sz="1050" b="0" dirty="0">
                          <a:solidFill>
                            <a:srgbClr val="002060"/>
                          </a:solidFill>
                          <a:effectLst/>
                          <a:latin typeface="Times New Roman" panose="02020603050405020304" pitchFamily="18" charset="0"/>
                          <a:cs typeface="Times New Roman" panose="02020603050405020304" pitchFamily="18" charset="0"/>
                        </a:rPr>
                        <a:t>- Потребность в обновлении и развитии материально-технической базы.</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69850" algn="just">
                        <a:lnSpc>
                          <a:spcPct val="115000"/>
                        </a:lnSpc>
                        <a:spcBef>
                          <a:spcPts val="35"/>
                        </a:spcBef>
                        <a:spcAft>
                          <a:spcPts val="0"/>
                        </a:spcAft>
                      </a:pPr>
                      <a:r>
                        <a:rPr lang="ru-RU" sz="1050" b="0" dirty="0">
                          <a:solidFill>
                            <a:srgbClr val="002060"/>
                          </a:solidFill>
                          <a:effectLst/>
                          <a:latin typeface="Times New Roman" panose="02020603050405020304" pitchFamily="18" charset="0"/>
                          <a:cs typeface="Times New Roman" panose="02020603050405020304" pitchFamily="18" charset="0"/>
                        </a:rPr>
                        <a:t>- Недостаточная компьютеризация образовательного процесса, необходимая для использования ИКТ.</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marR="59055" algn="just">
                        <a:lnSpc>
                          <a:spcPct val="115000"/>
                        </a:lnSpc>
                        <a:spcAft>
                          <a:spcPts val="0"/>
                        </a:spcAft>
                        <a:tabLst>
                          <a:tab pos="652145" algn="l"/>
                          <a:tab pos="1956435" algn="l"/>
                        </a:tabLst>
                      </a:pPr>
                      <a:r>
                        <a:rPr lang="ru-RU" sz="1050" b="0" dirty="0">
                          <a:solidFill>
                            <a:srgbClr val="002060"/>
                          </a:solidFill>
                          <a:effectLst/>
                          <a:latin typeface="Times New Roman" panose="02020603050405020304" pitchFamily="18" charset="0"/>
                          <a:cs typeface="Times New Roman" panose="02020603050405020304" pitchFamily="18" charset="0"/>
                        </a:rPr>
                        <a:t>- Повышения </a:t>
                      </a:r>
                      <a:r>
                        <a:rPr lang="ru-RU" sz="1050" b="0" spc="-5" dirty="0">
                          <a:solidFill>
                            <a:srgbClr val="002060"/>
                          </a:solidFill>
                          <a:effectLst/>
                          <a:latin typeface="Times New Roman" panose="02020603050405020304" pitchFamily="18" charset="0"/>
                          <a:cs typeface="Times New Roman" panose="02020603050405020304" pitchFamily="18" charset="0"/>
                        </a:rPr>
                        <a:t>эффективности</a:t>
                      </a:r>
                      <a:r>
                        <a:rPr lang="ru-RU" sz="1050" b="0" spc="-29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использования</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бюджетных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финансовых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средств,</a:t>
                      </a:r>
                      <a:r>
                        <a:rPr lang="ru-RU" sz="1050" b="0" spc="27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для</a:t>
                      </a:r>
                      <a:r>
                        <a:rPr lang="ru-RU" sz="1050" b="0" spc="24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осуществления</a:t>
                      </a:r>
                      <a:r>
                        <a:rPr lang="ru-RU" sz="1050" b="0" spc="26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поставленных задач.</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30183">
                <a:tc>
                  <a:txBody>
                    <a:bodyPr/>
                    <a:lstStyle/>
                    <a:p>
                      <a:pPr marL="90170" marR="71755" indent="17780" algn="just">
                        <a:spcAft>
                          <a:spcPts val="0"/>
                        </a:spcAft>
                      </a:pPr>
                      <a:r>
                        <a:rPr lang="ru-RU" sz="1050" b="0">
                          <a:solidFill>
                            <a:srgbClr val="002060"/>
                          </a:solidFill>
                          <a:effectLst/>
                          <a:latin typeface="Times New Roman" panose="02020603050405020304" pitchFamily="18" charset="0"/>
                          <a:cs typeface="Times New Roman" panose="02020603050405020304" pitchFamily="18" charset="0"/>
                        </a:rPr>
                        <a:t>Анализ образовательного процесса</a:t>
                      </a:r>
                      <a:endParaRPr lang="ru-RU" sz="10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marR="61595" algn="just">
                        <a:lnSpc>
                          <a:spcPct val="115000"/>
                        </a:lnSpc>
                        <a:spcAft>
                          <a:spcPts val="0"/>
                        </a:spcAft>
                        <a:tabLst>
                          <a:tab pos="295910" algn="l"/>
                        </a:tabLst>
                      </a:pPr>
                      <a:r>
                        <a:rPr lang="ru-RU" sz="1050" b="0" dirty="0">
                          <a:solidFill>
                            <a:srgbClr val="002060"/>
                          </a:solidFill>
                          <a:effectLst/>
                          <a:latin typeface="Times New Roman" panose="02020603050405020304" pitchFamily="18" charset="0"/>
                          <a:cs typeface="Times New Roman" panose="02020603050405020304" pitchFamily="18" charset="0"/>
                        </a:rPr>
                        <a:t>- Ежегодное</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увеличение</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количества</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дошкольников</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нарушениями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звукопроизношении.</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66040" marR="62230" algn="just">
                        <a:lnSpc>
                          <a:spcPct val="115000"/>
                        </a:lnSpc>
                        <a:spcBef>
                          <a:spcPts val="915"/>
                        </a:spcBef>
                        <a:spcAft>
                          <a:spcPts val="0"/>
                        </a:spcAft>
                        <a:tabLst>
                          <a:tab pos="295910" algn="l"/>
                          <a:tab pos="1474470" algn="l"/>
                          <a:tab pos="1986280" algn="l"/>
                        </a:tabLst>
                      </a:pPr>
                      <a:r>
                        <a:rPr lang="ru-RU" sz="1050" b="0" dirty="0">
                          <a:solidFill>
                            <a:srgbClr val="002060"/>
                          </a:solidFill>
                          <a:effectLst/>
                          <a:latin typeface="Times New Roman" panose="02020603050405020304" pitchFamily="18" charset="0"/>
                          <a:cs typeface="Times New Roman" panose="02020603050405020304" pitchFamily="18" charset="0"/>
                        </a:rPr>
                        <a:t>- Отсутствие в </a:t>
                      </a:r>
                      <a:r>
                        <a:rPr lang="ru-RU" sz="1050" b="0" spc="-5" dirty="0">
                          <a:solidFill>
                            <a:srgbClr val="002060"/>
                          </a:solidFill>
                          <a:effectLst/>
                          <a:latin typeface="Times New Roman" panose="02020603050405020304" pitchFamily="18" charset="0"/>
                          <a:cs typeface="Times New Roman" panose="02020603050405020304" pitchFamily="18" charset="0"/>
                        </a:rPr>
                        <a:t>дошкольном</a:t>
                      </a:r>
                      <a:r>
                        <a:rPr lang="ru-RU" sz="1050" b="0" spc="-29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учреждении специалистов: логопеда и</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психолога.</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309880" algn="just">
                        <a:lnSpc>
                          <a:spcPct val="115000"/>
                        </a:lnSpc>
                        <a:spcAft>
                          <a:spcPts val="0"/>
                        </a:spcAft>
                        <a:tabLst>
                          <a:tab pos="194945" algn="l"/>
                        </a:tabLst>
                      </a:pPr>
                      <a:r>
                        <a:rPr lang="ru-RU" sz="1050" b="0" dirty="0">
                          <a:solidFill>
                            <a:srgbClr val="002060"/>
                          </a:solidFill>
                          <a:effectLst/>
                          <a:latin typeface="Times New Roman" panose="02020603050405020304" pitchFamily="18" charset="0"/>
                          <a:cs typeface="Times New Roman" panose="02020603050405020304" pitchFamily="18" charset="0"/>
                        </a:rPr>
                        <a:t>Пополнение материалов портфолио педагогов и детей.</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69850" marR="59055" algn="just">
                        <a:lnSpc>
                          <a:spcPct val="115000"/>
                        </a:lnSpc>
                        <a:spcAft>
                          <a:spcPts val="0"/>
                        </a:spcAft>
                        <a:tabLst>
                          <a:tab pos="652145" algn="l"/>
                          <a:tab pos="1956435" algn="l"/>
                        </a:tabLst>
                      </a:pPr>
                      <a:r>
                        <a:rPr lang="ru-RU" sz="1050" b="0" dirty="0">
                          <a:solidFill>
                            <a:srgbClr val="002060"/>
                          </a:solidFill>
                          <a:effectLst/>
                          <a:latin typeface="Times New Roman" panose="02020603050405020304" pitchFamily="18" charset="0"/>
                          <a:cs typeface="Times New Roman" panose="02020603050405020304" pitchFamily="18" charset="0"/>
                        </a:rPr>
                        <a:t>Активизация заинтересованности родителей (законных представителей) воспитанников для решения данного </a:t>
                      </a:r>
                      <a:r>
                        <a:rPr lang="ru-RU" sz="1050" b="0" dirty="0" smtClean="0">
                          <a:solidFill>
                            <a:srgbClr val="002060"/>
                          </a:solidFill>
                          <a:effectLst/>
                          <a:latin typeface="Times New Roman" panose="02020603050405020304" pitchFamily="18" charset="0"/>
                          <a:cs typeface="Times New Roman" panose="02020603050405020304" pitchFamily="18" charset="0"/>
                        </a:rPr>
                        <a:t>вопроса. Переход </a:t>
                      </a:r>
                      <a:r>
                        <a:rPr lang="ru-RU" sz="1050" b="0" dirty="0">
                          <a:solidFill>
                            <a:srgbClr val="002060"/>
                          </a:solidFill>
                          <a:effectLst/>
                          <a:latin typeface="Times New Roman" panose="02020603050405020304" pitchFamily="18" charset="0"/>
                          <a:cs typeface="Times New Roman" panose="02020603050405020304" pitchFamily="18" charset="0"/>
                        </a:rPr>
                        <a:t>на ФООП.</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30818">
                <a:tc>
                  <a:txBody>
                    <a:bodyPr/>
                    <a:lstStyle/>
                    <a:p>
                      <a:pPr marL="90170" marR="71755" algn="just">
                        <a:spcBef>
                          <a:spcPts val="360"/>
                        </a:spcBef>
                        <a:spcAft>
                          <a:spcPts val="0"/>
                        </a:spcAft>
                      </a:pPr>
                      <a:r>
                        <a:rPr lang="ru-RU" sz="1050" b="0">
                          <a:solidFill>
                            <a:srgbClr val="002060"/>
                          </a:solidFill>
                          <a:effectLst/>
                          <a:latin typeface="Times New Roman" panose="02020603050405020304" pitchFamily="18" charset="0"/>
                          <a:cs typeface="Times New Roman" panose="02020603050405020304" pitchFamily="18" charset="0"/>
                        </a:rPr>
                        <a:t>Анализ</a:t>
                      </a:r>
                      <a:r>
                        <a:rPr lang="ru-RU" sz="1050" b="0" spc="-15">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здоровьесберегающей</a:t>
                      </a:r>
                      <a:r>
                        <a:rPr lang="ru-RU" sz="1050" b="0" spc="-10">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и</a:t>
                      </a:r>
                      <a:r>
                        <a:rPr lang="ru-RU" sz="1050" b="0" spc="-10">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здоровьеформирующей</a:t>
                      </a:r>
                      <a:r>
                        <a:rPr lang="ru-RU" sz="1050" b="0" spc="-10">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деятельности.</a:t>
                      </a:r>
                    </a:p>
                    <a:p>
                      <a:pPr marL="264795" marR="264160" indent="17780" algn="just">
                        <a:spcAft>
                          <a:spcPts val="0"/>
                        </a:spcAft>
                      </a:pPr>
                      <a:r>
                        <a:rPr lang="ru-RU" sz="1050" b="0">
                          <a:solidFill>
                            <a:srgbClr val="002060"/>
                          </a:solidFill>
                          <a:effectLst/>
                          <a:latin typeface="Times New Roman" panose="02020603050405020304" pitchFamily="18" charset="0"/>
                          <a:cs typeface="Times New Roman" panose="02020603050405020304" pitchFamily="18" charset="0"/>
                        </a:rPr>
                        <a:t> </a:t>
                      </a:r>
                      <a:endParaRPr lang="ru-RU" sz="10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6675" marR="60325" algn="just">
                        <a:lnSpc>
                          <a:spcPct val="115000"/>
                        </a:lnSpc>
                        <a:spcAft>
                          <a:spcPts val="0"/>
                        </a:spcAft>
                        <a:tabLst>
                          <a:tab pos="192405" algn="l"/>
                        </a:tabLst>
                      </a:pPr>
                      <a:r>
                        <a:rPr lang="ru-RU" sz="1050" b="0" dirty="0">
                          <a:solidFill>
                            <a:srgbClr val="002060"/>
                          </a:solidFill>
                          <a:effectLst/>
                          <a:latin typeface="Times New Roman" panose="02020603050405020304" pitchFamily="18" charset="0"/>
                          <a:cs typeface="Times New Roman" panose="02020603050405020304" pitchFamily="18" charset="0"/>
                        </a:rPr>
                        <a:t>- Поступление в ДОУ ослабленных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детей</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(2 и 3 гр. здоровья), детей</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аллергическими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реакциями.</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69850" marR="4445" algn="just">
                        <a:lnSpc>
                          <a:spcPct val="115000"/>
                        </a:lnSpc>
                        <a:spcAft>
                          <a:spcPts val="0"/>
                        </a:spcAft>
                        <a:tabLst>
                          <a:tab pos="108585" algn="l"/>
                        </a:tabLst>
                      </a:pPr>
                      <a:r>
                        <a:rPr lang="ru-RU" sz="1050" b="0" dirty="0">
                          <a:solidFill>
                            <a:srgbClr val="002060"/>
                          </a:solidFill>
                          <a:effectLst/>
                          <a:latin typeface="Times New Roman" panose="02020603050405020304" pitchFamily="18" charset="0"/>
                          <a:cs typeface="Times New Roman" panose="02020603050405020304" pitchFamily="18" charset="0"/>
                        </a:rPr>
                        <a:t>- Недостаточно</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выстроена</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работа</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родителями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по</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формированию</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ответственности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за</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сохранение</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здоровья</a:t>
                      </a:r>
                      <a:r>
                        <a:rPr lang="ru-RU" sz="1050" b="0" spc="28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своих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a:t>
                      </a:r>
                      <a:r>
                        <a:rPr lang="ru-RU" sz="1050" b="0" spc="1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чужих</a:t>
                      </a:r>
                      <a:r>
                        <a:rPr lang="ru-RU" sz="1050" b="0" spc="-2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детей.</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marR="62230" algn="just">
                        <a:lnSpc>
                          <a:spcPct val="115000"/>
                        </a:lnSpc>
                        <a:spcAft>
                          <a:spcPts val="0"/>
                        </a:spcAft>
                        <a:tabLst>
                          <a:tab pos="1858010" algn="l"/>
                        </a:tabLst>
                      </a:pPr>
                      <a:r>
                        <a:rPr lang="ru-RU" sz="1050" b="0" dirty="0">
                          <a:solidFill>
                            <a:srgbClr val="002060"/>
                          </a:solidFill>
                          <a:effectLst/>
                          <a:latin typeface="Times New Roman" panose="02020603050405020304" pitchFamily="18" charset="0"/>
                          <a:cs typeface="Times New Roman" panose="02020603050405020304" pitchFamily="18" charset="0"/>
                        </a:rPr>
                        <a:t>-Корректировать </a:t>
                      </a:r>
                      <a:r>
                        <a:rPr lang="ru-RU" sz="1050" b="0" spc="-5" dirty="0">
                          <a:solidFill>
                            <a:srgbClr val="002060"/>
                          </a:solidFill>
                          <a:effectLst/>
                          <a:latin typeface="Times New Roman" panose="02020603050405020304" pitchFamily="18" charset="0"/>
                          <a:cs typeface="Times New Roman" panose="02020603050405020304" pitchFamily="18" charset="0"/>
                        </a:rPr>
                        <a:t>индивидуальные</a:t>
                      </a:r>
                      <a:r>
                        <a:rPr lang="ru-RU" sz="1050" b="0" spc="-29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образовательные</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программы</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учётом</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динамики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развития</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ребёнка</a:t>
                      </a:r>
                      <a:r>
                        <a:rPr lang="ru-RU" sz="1050" b="0" spc="30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возможностей</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ДОУ;</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69215" marR="309880" algn="just">
                        <a:lnSpc>
                          <a:spcPct val="115000"/>
                        </a:lnSpc>
                        <a:spcAft>
                          <a:spcPts val="0"/>
                        </a:spcAft>
                        <a:tabLst>
                          <a:tab pos="194945" algn="l"/>
                        </a:tabLst>
                      </a:pPr>
                      <a:r>
                        <a:rPr lang="ru-RU" sz="1050" b="0" dirty="0">
                          <a:solidFill>
                            <a:srgbClr val="002060"/>
                          </a:solidFill>
                          <a:effectLst/>
                          <a:latin typeface="Times New Roman" panose="02020603050405020304" pitchFamily="18" charset="0"/>
                          <a:cs typeface="Times New Roman" panose="02020603050405020304" pitchFamily="18" charset="0"/>
                        </a:rPr>
                        <a:t>- Поиск</a:t>
                      </a:r>
                      <a:r>
                        <a:rPr lang="ru-RU" sz="1050" b="0" spc="30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новых форм организации работы</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по</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взаимодействию</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всех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участников образовательных</a:t>
                      </a:r>
                      <a:r>
                        <a:rPr lang="ru-RU" sz="1050" b="0" spc="-2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отношений.</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28110">
                <a:tc>
                  <a:txBody>
                    <a:bodyPr/>
                    <a:lstStyle/>
                    <a:p>
                      <a:pPr marL="66675" marR="260985" algn="just">
                        <a:lnSpc>
                          <a:spcPct val="115000"/>
                        </a:lnSpc>
                        <a:spcAft>
                          <a:spcPts val="0"/>
                        </a:spcAft>
                      </a:pPr>
                      <a:r>
                        <a:rPr lang="ru-RU" sz="1050" b="0">
                          <a:solidFill>
                            <a:srgbClr val="002060"/>
                          </a:solidFill>
                          <a:effectLst/>
                          <a:latin typeface="Times New Roman" panose="02020603050405020304" pitchFamily="18" charset="0"/>
                          <a:cs typeface="Times New Roman" panose="02020603050405020304" pitchFamily="18" charset="0"/>
                        </a:rPr>
                        <a:t>Анализ</a:t>
                      </a:r>
                      <a:r>
                        <a:rPr lang="ru-RU" sz="1050" b="0" spc="-70">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кадрового</a:t>
                      </a:r>
                      <a:r>
                        <a:rPr lang="ru-RU" sz="1050" b="0" spc="-285">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обеспечения</a:t>
                      </a:r>
                      <a:r>
                        <a:rPr lang="ru-RU" sz="1050" b="0" spc="5">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образовательного</a:t>
                      </a:r>
                      <a:r>
                        <a:rPr lang="ru-RU" sz="1050" b="0" spc="-285">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процесса</a:t>
                      </a:r>
                      <a:endParaRPr lang="ru-RU" sz="10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8585" indent="-92075" algn="just">
                        <a:lnSpc>
                          <a:spcPct val="115000"/>
                        </a:lnSpc>
                        <a:spcBef>
                          <a:spcPts val="180"/>
                        </a:spcBef>
                        <a:spcAft>
                          <a:spcPts val="0"/>
                        </a:spcAft>
                        <a:tabLst>
                          <a:tab pos="108585" algn="l"/>
                        </a:tabLst>
                      </a:pPr>
                      <a:r>
                        <a:rPr lang="ru-RU" sz="1050" b="0" dirty="0">
                          <a:solidFill>
                            <a:srgbClr val="002060"/>
                          </a:solidFill>
                          <a:effectLst/>
                          <a:latin typeface="Times New Roman" panose="02020603050405020304" pitchFamily="18" charset="0"/>
                          <a:cs typeface="Times New Roman" panose="02020603050405020304" pitchFamily="18" charset="0"/>
                        </a:rPr>
                        <a:t>- недостаточная</a:t>
                      </a:r>
                      <a:r>
                        <a:rPr lang="ru-RU" sz="1050" b="0" spc="-1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включенность</a:t>
                      </a:r>
                      <a:r>
                        <a:rPr lang="ru-RU" sz="1050" b="0" spc="-2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всех</a:t>
                      </a:r>
                      <a:r>
                        <a:rPr lang="ru-RU" sz="1050" b="0" spc="-4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педагогов</a:t>
                      </a:r>
                      <a:r>
                        <a:rPr lang="ru-RU" sz="1050" b="0" spc="-2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a:t>
                      </a:r>
                      <a:r>
                        <a:rPr lang="ru-RU" sz="1050" b="0" spc="-2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инновационную</a:t>
                      </a:r>
                      <a:r>
                        <a:rPr lang="ru-RU" sz="1050" b="0" spc="-2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деятельность;</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108585" indent="-92075" algn="just">
                        <a:lnSpc>
                          <a:spcPct val="115000"/>
                        </a:lnSpc>
                        <a:spcBef>
                          <a:spcPts val="205"/>
                        </a:spcBef>
                        <a:spcAft>
                          <a:spcPts val="0"/>
                        </a:spcAft>
                        <a:tabLst>
                          <a:tab pos="108585" algn="l"/>
                          <a:tab pos="354965" algn="l"/>
                        </a:tabLst>
                      </a:pPr>
                      <a:r>
                        <a:rPr lang="ru-RU" sz="1050" b="0" dirty="0">
                          <a:solidFill>
                            <a:srgbClr val="002060"/>
                          </a:solidFill>
                          <a:effectLst/>
                          <a:latin typeface="Times New Roman" panose="02020603050405020304" pitchFamily="18" charset="0"/>
                          <a:cs typeface="Times New Roman" panose="02020603050405020304" pitchFamily="18" charset="0"/>
                        </a:rPr>
                        <a:t>- уровень</a:t>
                      </a:r>
                      <a:r>
                        <a:rPr lang="ru-RU" sz="1050" b="0" spc="-3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профессиональной</a:t>
                      </a:r>
                      <a:r>
                        <a:rPr lang="ru-RU" sz="1050" b="0" spc="-1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компетентности</a:t>
                      </a:r>
                      <a:r>
                        <a:rPr lang="ru-RU" sz="1050" b="0" spc="25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педагогических</a:t>
                      </a:r>
                      <a:r>
                        <a:rPr lang="ru-RU" sz="1050" b="0" spc="-4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кадров недостаточен у 27% педагогов;</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108585" marR="58420" algn="just">
                        <a:lnSpc>
                          <a:spcPct val="115000"/>
                        </a:lnSpc>
                        <a:spcAft>
                          <a:spcPts val="0"/>
                        </a:spcAft>
                        <a:tabLst>
                          <a:tab pos="108585" algn="l"/>
                          <a:tab pos="350520" algn="l"/>
                          <a:tab pos="351155" algn="l"/>
                          <a:tab pos="1598930" algn="l"/>
                        </a:tabLst>
                      </a:pPr>
                      <a:r>
                        <a:rPr lang="ru-RU" sz="1050" b="0" dirty="0">
                          <a:solidFill>
                            <a:srgbClr val="002060"/>
                          </a:solidFill>
                          <a:effectLst/>
                          <a:latin typeface="Times New Roman" panose="02020603050405020304" pitchFamily="18" charset="0"/>
                          <a:cs typeface="Times New Roman" panose="02020603050405020304" pitchFamily="18" charset="0"/>
                        </a:rPr>
                        <a:t>- недостаточный </a:t>
                      </a:r>
                      <a:r>
                        <a:rPr lang="ru-RU" sz="1050" b="0" spc="-5" dirty="0">
                          <a:solidFill>
                            <a:srgbClr val="002060"/>
                          </a:solidFill>
                          <a:effectLst/>
                          <a:latin typeface="Times New Roman" panose="02020603050405020304" pitchFamily="18" charset="0"/>
                          <a:cs typeface="Times New Roman" panose="02020603050405020304" pitchFamily="18" charset="0"/>
                        </a:rPr>
                        <a:t>уровень</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ИКТ-компетентности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педагогов.</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marR="60960" algn="just">
                        <a:lnSpc>
                          <a:spcPct val="115000"/>
                        </a:lnSpc>
                        <a:spcAft>
                          <a:spcPts val="0"/>
                        </a:spcAft>
                        <a:tabLst>
                          <a:tab pos="1565910" algn="l"/>
                        </a:tabLst>
                      </a:pPr>
                      <a:r>
                        <a:rPr lang="ru-RU" sz="1050" b="0" dirty="0">
                          <a:solidFill>
                            <a:srgbClr val="002060"/>
                          </a:solidFill>
                          <a:effectLst/>
                          <a:latin typeface="Times New Roman" panose="02020603050405020304" pitchFamily="18" charset="0"/>
                          <a:cs typeface="Times New Roman" panose="02020603050405020304" pitchFamily="18" charset="0"/>
                        </a:rPr>
                        <a:t>-Создать условия для успешной аттестации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педагогических</a:t>
                      </a:r>
                      <a:r>
                        <a:rPr lang="ru-RU" sz="1050" b="0" spc="-2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кадров.</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342900" marR="59690" lvl="0" indent="-342900" algn="just">
                        <a:lnSpc>
                          <a:spcPct val="115000"/>
                        </a:lnSpc>
                        <a:spcAft>
                          <a:spcPts val="0"/>
                        </a:spcAft>
                        <a:buSzPts val="1200"/>
                        <a:buFont typeface="Times New Roman" panose="02020603050405020304" pitchFamily="18" charset="0"/>
                        <a:buChar char="-"/>
                        <a:tabLst>
                          <a:tab pos="195580" algn="l"/>
                          <a:tab pos="2339975" algn="l"/>
                        </a:tabLst>
                      </a:pPr>
                      <a:r>
                        <a:rPr lang="ru-RU" sz="1050" b="0" dirty="0">
                          <a:solidFill>
                            <a:srgbClr val="002060"/>
                          </a:solidFill>
                          <a:effectLst/>
                          <a:latin typeface="Times New Roman" panose="02020603050405020304" pitchFamily="18" charset="0"/>
                          <a:cs typeface="Times New Roman" panose="02020603050405020304" pitchFamily="18" charset="0"/>
                        </a:rPr>
                        <a:t>Создать условия для стабильной работы</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педагогического</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коллектива</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режиме</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инновационного </a:t>
                      </a:r>
                      <a:r>
                        <a:rPr lang="ru-RU" sz="1050" b="0" spc="-5" dirty="0">
                          <a:solidFill>
                            <a:srgbClr val="002060"/>
                          </a:solidFill>
                          <a:effectLst/>
                          <a:latin typeface="Times New Roman" panose="02020603050405020304" pitchFamily="18" charset="0"/>
                          <a:cs typeface="Times New Roman" panose="02020603050405020304" pitchFamily="18" charset="0"/>
                        </a:rPr>
                        <a:t>развития,</a:t>
                      </a:r>
                      <a:r>
                        <a:rPr lang="ru-RU" sz="1050" b="0" spc="-29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совершенствование</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ИКТ</a:t>
                      </a:r>
                      <a:r>
                        <a:rPr lang="ru-RU" sz="1050" b="0" spc="-1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технологий</a:t>
                      </a:r>
                      <a:r>
                        <a:rPr lang="ru-RU" sz="1050" b="0" dirty="0" smtClean="0">
                          <a:solidFill>
                            <a:srgbClr val="002060"/>
                          </a:solidFill>
                          <a:effectLst/>
                          <a:latin typeface="Times New Roman" panose="02020603050405020304" pitchFamily="18" charset="0"/>
                          <a:cs typeface="Times New Roman" panose="02020603050405020304" pitchFamily="18" charset="0"/>
                        </a:rPr>
                        <a:t>.</a:t>
                      </a:r>
                      <a:r>
                        <a:rPr lang="ru-RU" sz="1050" b="0" dirty="0">
                          <a:solidFill>
                            <a:srgbClr val="002060"/>
                          </a:solidFill>
                          <a:effectLst/>
                          <a:latin typeface="Times New Roman" panose="02020603050405020304" pitchFamily="18" charset="0"/>
                          <a:cs typeface="Times New Roman" panose="02020603050405020304" pitchFamily="18" charset="0"/>
                        </a:rPr>
                        <a:t> </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28978">
                <a:tc>
                  <a:txBody>
                    <a:bodyPr/>
                    <a:lstStyle/>
                    <a:p>
                      <a:pPr marL="66675" marR="260985" algn="just">
                        <a:lnSpc>
                          <a:spcPct val="115000"/>
                        </a:lnSpc>
                        <a:spcAft>
                          <a:spcPts val="0"/>
                        </a:spcAft>
                      </a:pPr>
                      <a:r>
                        <a:rPr lang="ru-RU" sz="1050" b="0">
                          <a:solidFill>
                            <a:srgbClr val="002060"/>
                          </a:solidFill>
                          <a:effectLst/>
                          <a:latin typeface="Times New Roman" panose="02020603050405020304" pitchFamily="18" charset="0"/>
                          <a:cs typeface="Times New Roman" panose="02020603050405020304" pitchFamily="18" charset="0"/>
                        </a:rPr>
                        <a:t>Анализ</a:t>
                      </a:r>
                      <a:r>
                        <a:rPr lang="ru-RU" sz="1050" b="0" spc="-10">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уровня</a:t>
                      </a:r>
                      <a:r>
                        <a:rPr lang="ru-RU" sz="1050" b="0" spc="-25">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состояния</a:t>
                      </a:r>
                      <a:r>
                        <a:rPr lang="ru-RU" sz="1050" b="0" spc="-5">
                          <a:solidFill>
                            <a:srgbClr val="002060"/>
                          </a:solidFill>
                          <a:effectLst/>
                          <a:latin typeface="Times New Roman" panose="02020603050405020304" pitchFamily="18" charset="0"/>
                          <a:cs typeface="Times New Roman" panose="02020603050405020304" pitchFamily="18" charset="0"/>
                        </a:rPr>
                        <a:t> </a:t>
                      </a:r>
                      <a:r>
                        <a:rPr lang="ru-RU" sz="1050" b="0">
                          <a:solidFill>
                            <a:srgbClr val="002060"/>
                          </a:solidFill>
                          <a:effectLst/>
                          <a:latin typeface="Times New Roman" panose="02020603050405020304" pitchFamily="18" charset="0"/>
                          <a:cs typeface="Times New Roman" panose="02020603050405020304" pitchFamily="18" charset="0"/>
                        </a:rPr>
                        <a:t>семей.</a:t>
                      </a:r>
                      <a:endParaRPr lang="ru-RU" sz="10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415" marR="61595" algn="just">
                        <a:lnSpc>
                          <a:spcPct val="115000"/>
                        </a:lnSpc>
                        <a:spcAft>
                          <a:spcPts val="0"/>
                        </a:spcAft>
                        <a:tabLst>
                          <a:tab pos="295910" algn="l"/>
                        </a:tabLst>
                      </a:pPr>
                      <a:r>
                        <a:rPr lang="ru-RU" sz="1050" b="0" dirty="0">
                          <a:solidFill>
                            <a:srgbClr val="002060"/>
                          </a:solidFill>
                          <a:effectLst/>
                          <a:latin typeface="Times New Roman" panose="02020603050405020304" pitchFamily="18" charset="0"/>
                          <a:cs typeface="Times New Roman" panose="02020603050405020304" pitchFamily="18" charset="0"/>
                        </a:rPr>
                        <a:t>- Наличие в ДОУ родителей (законных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представителей)</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потребительским</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отношением к процессу образования,</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воспитания</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развития</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детей,</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пассивным отношением</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к участию в</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мероприятиях,</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a:t>
                      </a:r>
                      <a:r>
                        <a:rPr lang="ru-RU" sz="1050" b="0" spc="-1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управлении</a:t>
                      </a:r>
                      <a:r>
                        <a:rPr lang="ru-RU" sz="1050" b="0" spc="1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ДОУ;</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18415" indent="-92075" algn="just">
                        <a:lnSpc>
                          <a:spcPct val="115000"/>
                        </a:lnSpc>
                        <a:spcBef>
                          <a:spcPts val="180"/>
                        </a:spcBef>
                        <a:spcAft>
                          <a:spcPts val="0"/>
                        </a:spcAft>
                        <a:tabLst>
                          <a:tab pos="108585" algn="l"/>
                        </a:tabLst>
                      </a:pPr>
                      <a:r>
                        <a:rPr lang="ru-RU" sz="1050" b="0" dirty="0">
                          <a:solidFill>
                            <a:srgbClr val="002060"/>
                          </a:solidFill>
                          <a:effectLst/>
                          <a:latin typeface="Times New Roman" panose="02020603050405020304" pitchFamily="18" charset="0"/>
                          <a:cs typeface="Times New Roman" panose="02020603050405020304" pitchFamily="18" charset="0"/>
                        </a:rPr>
                        <a:t>- Наличие в ДОУ неблагополучных</a:t>
                      </a:r>
                      <a:r>
                        <a:rPr lang="ru-RU" sz="1050" b="0" spc="-28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семей 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семей</a:t>
                      </a:r>
                      <a:r>
                        <a:rPr lang="ru-RU" sz="1050" b="0" spc="-2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«группы</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риска».</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850" marR="58420" algn="just">
                        <a:spcAft>
                          <a:spcPts val="0"/>
                        </a:spcAft>
                        <a:tabLst>
                          <a:tab pos="302260" algn="l"/>
                        </a:tabLst>
                      </a:pPr>
                      <a:r>
                        <a:rPr lang="ru-RU" sz="1050" b="0" dirty="0">
                          <a:solidFill>
                            <a:srgbClr val="002060"/>
                          </a:solidFill>
                          <a:effectLst/>
                          <a:latin typeface="Times New Roman" panose="02020603050405020304" pitchFamily="18" charset="0"/>
                          <a:cs typeface="Times New Roman" panose="02020603050405020304" pitchFamily="18" charset="0"/>
                        </a:rPr>
                        <a:t>- Эффективно</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использовать</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активные</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формы</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работы</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с</a:t>
                      </a:r>
                      <a:r>
                        <a:rPr lang="ru-RU" sz="1050" b="0" spc="30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родителями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воспитанников</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на</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каждой</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возрастной</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группе.</a:t>
                      </a:r>
                      <a:endParaRPr lang="ru-RU" sz="1000" b="0" dirty="0">
                        <a:solidFill>
                          <a:srgbClr val="002060"/>
                        </a:solidFill>
                        <a:effectLst/>
                        <a:latin typeface="Times New Roman" panose="02020603050405020304" pitchFamily="18" charset="0"/>
                        <a:cs typeface="Times New Roman" panose="02020603050405020304" pitchFamily="18" charset="0"/>
                      </a:endParaRPr>
                    </a:p>
                    <a:p>
                      <a:pPr marL="69850" marR="60960" algn="just">
                        <a:lnSpc>
                          <a:spcPct val="115000"/>
                        </a:lnSpc>
                        <a:spcAft>
                          <a:spcPts val="0"/>
                        </a:spcAft>
                        <a:tabLst>
                          <a:tab pos="1565910" algn="l"/>
                        </a:tabLst>
                      </a:pPr>
                      <a:r>
                        <a:rPr lang="ru-RU" sz="1050" b="0" dirty="0">
                          <a:solidFill>
                            <a:srgbClr val="002060"/>
                          </a:solidFill>
                          <a:effectLst/>
                          <a:latin typeface="Times New Roman" panose="02020603050405020304" pitchFamily="18" charset="0"/>
                          <a:cs typeface="Times New Roman" panose="02020603050405020304" pitchFamily="18" charset="0"/>
                        </a:rPr>
                        <a:t>- Планомерность</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работе</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и</a:t>
                      </a:r>
                      <a:r>
                        <a:rPr lang="ru-RU" sz="1050" b="0" spc="5"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взаимодействие с </a:t>
                      </a:r>
                      <a:r>
                        <a:rPr lang="ru-RU" sz="1050" b="0" spc="-5" dirty="0">
                          <a:solidFill>
                            <a:srgbClr val="002060"/>
                          </a:solidFill>
                          <a:effectLst/>
                          <a:latin typeface="Times New Roman" panose="02020603050405020304" pitchFamily="18" charset="0"/>
                          <a:cs typeface="Times New Roman" panose="02020603050405020304" pitchFamily="18" charset="0"/>
                        </a:rPr>
                        <a:t>ТУСЗН,</a:t>
                      </a:r>
                      <a:r>
                        <a:rPr lang="ru-RU" sz="1050" b="0" spc="-29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реабилитационным</a:t>
                      </a:r>
                      <a:r>
                        <a:rPr lang="ru-RU" sz="1050" b="0" spc="-10" dirty="0">
                          <a:solidFill>
                            <a:srgbClr val="002060"/>
                          </a:solidFill>
                          <a:effectLst/>
                          <a:latin typeface="Times New Roman" panose="02020603050405020304" pitchFamily="18" charset="0"/>
                          <a:cs typeface="Times New Roman" panose="02020603050405020304" pitchFamily="18" charset="0"/>
                        </a:rPr>
                        <a:t> </a:t>
                      </a:r>
                      <a:r>
                        <a:rPr lang="ru-RU" sz="1050" b="0" dirty="0">
                          <a:solidFill>
                            <a:srgbClr val="002060"/>
                          </a:solidFill>
                          <a:effectLst/>
                          <a:latin typeface="Times New Roman" panose="02020603050405020304" pitchFamily="18" charset="0"/>
                          <a:cs typeface="Times New Roman" panose="02020603050405020304" pitchFamily="18" charset="0"/>
                        </a:rPr>
                        <a:t>центром</a:t>
                      </a:r>
                      <a:endParaRPr lang="ru-RU" sz="1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709" marR="277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3153582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2" name="TextBox 1"/>
          <p:cNvSpPr txBox="1"/>
          <p:nvPr/>
        </p:nvSpPr>
        <p:spPr>
          <a:xfrm>
            <a:off x="467544" y="212735"/>
            <a:ext cx="8208912" cy="6432530"/>
          </a:xfrm>
          <a:prstGeom prst="rect">
            <a:avLst/>
          </a:prstGeom>
          <a:noFill/>
        </p:spPr>
        <p:txBody>
          <a:bodyPr wrap="square" rtlCol="0">
            <a:spAutoFit/>
          </a:bodyPr>
          <a:lstStyle/>
          <a:p>
            <a:pPr lvl="0" algn="ctr" fontAlgn="base">
              <a:spcBef>
                <a:spcPct val="0"/>
              </a:spcBef>
              <a:spcAft>
                <a:spcPct val="0"/>
              </a:spcAft>
            </a:pPr>
            <a:r>
              <a:rPr lang="ru-RU" sz="2800" b="1" dirty="0">
                <a:solidFill>
                  <a:srgbClr val="663300"/>
                </a:solidFill>
                <a:latin typeface="Times New Roman" pitchFamily="18" charset="0"/>
                <a:ea typeface="Times New Roman" pitchFamily="18" charset="0"/>
                <a:cs typeface="Times New Roman" pitchFamily="18" charset="0"/>
              </a:rPr>
              <a:t>Содержание</a:t>
            </a:r>
            <a:r>
              <a:rPr lang="ru-RU" sz="2800" dirty="0">
                <a:solidFill>
                  <a:srgbClr val="663300"/>
                </a:solidFill>
                <a:latin typeface="Times New Roman" pitchFamily="18" charset="0"/>
                <a:ea typeface="Times New Roman" pitchFamily="18" charset="0"/>
                <a:cs typeface="Times New Roman" pitchFamily="18" charset="0"/>
              </a:rPr>
              <a:t> </a:t>
            </a:r>
            <a:r>
              <a:rPr lang="ru-RU" sz="2800" b="1" dirty="0">
                <a:solidFill>
                  <a:srgbClr val="663300"/>
                </a:solidFill>
                <a:latin typeface="Times New Roman" pitchFamily="18" charset="0"/>
                <a:ea typeface="Times New Roman" pitchFamily="18" charset="0"/>
                <a:cs typeface="Times New Roman" pitchFamily="18" charset="0"/>
              </a:rPr>
              <a:t>Программы развития</a:t>
            </a:r>
            <a:r>
              <a:rPr lang="ru-RU" sz="2800" b="1" dirty="0" smtClean="0">
                <a:solidFill>
                  <a:srgbClr val="663300"/>
                </a:solidFill>
                <a:latin typeface="Times New Roman" pitchFamily="18" charset="0"/>
                <a:ea typeface="Times New Roman" pitchFamily="18" charset="0"/>
                <a:cs typeface="Times New Roman" pitchFamily="18" charset="0"/>
              </a:rPr>
              <a:t>.</a:t>
            </a:r>
          </a:p>
          <a:p>
            <a:pPr lvl="0" algn="ctr" fontAlgn="base">
              <a:spcBef>
                <a:spcPct val="0"/>
              </a:spcBef>
              <a:spcAft>
                <a:spcPct val="0"/>
              </a:spcAft>
            </a:pPr>
            <a:endParaRPr lang="ru-RU" sz="1200" dirty="0">
              <a:solidFill>
                <a:srgbClr val="663300"/>
              </a:solidFill>
              <a:latin typeface="Times New Roman" pitchFamily="18" charset="0"/>
              <a:cs typeface="Times New Roman" pitchFamily="18" charset="0"/>
            </a:endParaRPr>
          </a:p>
          <a:p>
            <a:pPr lvl="0" eaLnBrk="0" fontAlgn="base" hangingPunct="0">
              <a:lnSpc>
                <a:spcPct val="150000"/>
              </a:lnSpc>
              <a:spcBef>
                <a:spcPct val="0"/>
              </a:spcBef>
              <a:spcAft>
                <a:spcPct val="0"/>
              </a:spcAft>
            </a:pPr>
            <a:r>
              <a:rPr lang="ru-RU" sz="2000" dirty="0" smtClean="0">
                <a:solidFill>
                  <a:srgbClr val="000000"/>
                </a:solidFill>
                <a:latin typeface="Times New Roman" pitchFamily="18" charset="0"/>
                <a:ea typeface="Times New Roman" pitchFamily="18" charset="0"/>
                <a:cs typeface="Times New Roman" pitchFamily="18" charset="0"/>
              </a:rPr>
              <a:t>Введение</a:t>
            </a:r>
            <a:r>
              <a:rPr lang="ru-RU" sz="2000" dirty="0">
                <a:solidFill>
                  <a:srgbClr val="000000"/>
                </a:solidFill>
                <a:latin typeface="Times New Roman" pitchFamily="18" charset="0"/>
                <a:ea typeface="Times New Roman" pitchFamily="18" charset="0"/>
                <a:cs typeface="Times New Roman" pitchFamily="18" charset="0"/>
              </a:rPr>
              <a:t>.</a:t>
            </a:r>
            <a:endParaRPr lang="ru-RU" sz="2000" dirty="0">
              <a:latin typeface="Times New Roman" pitchFamily="18" charset="0"/>
              <a:cs typeface="Times New Roman" pitchFamily="18" charset="0"/>
            </a:endParaRPr>
          </a:p>
          <a:p>
            <a:pPr lvl="0" eaLnBrk="0" fontAlgn="base" hangingPunct="0">
              <a:lnSpc>
                <a:spcPct val="150000"/>
              </a:lnSpc>
              <a:spcBef>
                <a:spcPct val="0"/>
              </a:spcBef>
              <a:spcAft>
                <a:spcPct val="0"/>
              </a:spcAft>
            </a:pPr>
            <a:r>
              <a:rPr lang="ru-RU" sz="2000" dirty="0" smtClean="0">
                <a:solidFill>
                  <a:srgbClr val="000000"/>
                </a:solidFill>
                <a:latin typeface="Times New Roman" pitchFamily="18" charset="0"/>
                <a:ea typeface="Times New Roman" pitchFamily="18" charset="0"/>
                <a:cs typeface="Times New Roman" pitchFamily="18" charset="0"/>
              </a:rPr>
              <a:t>1 раздел. Паспорт </a:t>
            </a:r>
            <a:r>
              <a:rPr lang="ru-RU" sz="2000" dirty="0">
                <a:solidFill>
                  <a:srgbClr val="000000"/>
                </a:solidFill>
                <a:latin typeface="Times New Roman" pitchFamily="18" charset="0"/>
                <a:ea typeface="Times New Roman" pitchFamily="18" charset="0"/>
                <a:cs typeface="Times New Roman" pitchFamily="18" charset="0"/>
              </a:rPr>
              <a:t>Программы развития</a:t>
            </a:r>
            <a:r>
              <a:rPr lang="ru-RU" sz="2000" dirty="0" smtClean="0">
                <a:solidFill>
                  <a:srgbClr val="000000"/>
                </a:solidFill>
                <a:latin typeface="Times New Roman" pitchFamily="18" charset="0"/>
                <a:ea typeface="Times New Roman" pitchFamily="18" charset="0"/>
                <a:cs typeface="Times New Roman" pitchFamily="18" charset="0"/>
              </a:rPr>
              <a:t>.</a:t>
            </a:r>
          </a:p>
          <a:p>
            <a:pPr lvl="0" eaLnBrk="0" fontAlgn="base" hangingPunct="0">
              <a:lnSpc>
                <a:spcPct val="150000"/>
              </a:lnSpc>
              <a:spcBef>
                <a:spcPct val="0"/>
              </a:spcBef>
              <a:spcAft>
                <a:spcPct val="0"/>
              </a:spcAft>
            </a:pPr>
            <a:r>
              <a:rPr lang="ru-RU" sz="2000" dirty="0" smtClean="0">
                <a:solidFill>
                  <a:srgbClr val="000000"/>
                </a:solidFill>
                <a:latin typeface="Times New Roman" pitchFamily="18" charset="0"/>
                <a:ea typeface="Times New Roman" pitchFamily="18" charset="0"/>
                <a:cs typeface="Times New Roman" pitchFamily="18" charset="0"/>
              </a:rPr>
              <a:t>2 раздел. Аналитический блок. Характеристика текущего состояния ДОУ.</a:t>
            </a:r>
          </a:p>
          <a:p>
            <a:pPr lvl="0" eaLnBrk="0" fontAlgn="base" hangingPunct="0">
              <a:lnSpc>
                <a:spcPct val="150000"/>
              </a:lnSpc>
              <a:spcBef>
                <a:spcPct val="0"/>
              </a:spcBef>
              <a:spcAft>
                <a:spcPct val="0"/>
              </a:spcAft>
            </a:pPr>
            <a:r>
              <a:rPr lang="ru-RU" sz="2000" dirty="0" smtClean="0">
                <a:solidFill>
                  <a:srgbClr val="000000"/>
                </a:solidFill>
                <a:latin typeface="Times New Roman" pitchFamily="18" charset="0"/>
                <a:ea typeface="Times New Roman" pitchFamily="18" charset="0"/>
                <a:cs typeface="Times New Roman" pitchFamily="18" charset="0"/>
              </a:rPr>
              <a:t>2.1..Информационная </a:t>
            </a:r>
            <a:r>
              <a:rPr lang="ru-RU" sz="2000" dirty="0">
                <a:solidFill>
                  <a:srgbClr val="000000"/>
                </a:solidFill>
                <a:latin typeface="Times New Roman" pitchFamily="18" charset="0"/>
                <a:ea typeface="Times New Roman" pitchFamily="18" charset="0"/>
                <a:cs typeface="Times New Roman" pitchFamily="18" charset="0"/>
              </a:rPr>
              <a:t>справка.</a:t>
            </a:r>
            <a:endParaRPr lang="ru-RU" sz="2000" dirty="0">
              <a:latin typeface="Times New Roman" pitchFamily="18" charset="0"/>
              <a:cs typeface="Times New Roman" pitchFamily="18" charset="0"/>
            </a:endParaRPr>
          </a:p>
          <a:p>
            <a:pPr lvl="0" eaLnBrk="0" fontAlgn="base" hangingPunct="0">
              <a:lnSpc>
                <a:spcPct val="150000"/>
              </a:lnSpc>
              <a:spcBef>
                <a:spcPct val="0"/>
              </a:spcBef>
              <a:spcAft>
                <a:spcPct val="0"/>
              </a:spcAft>
            </a:pPr>
            <a:r>
              <a:rPr lang="ru-RU" sz="2000" dirty="0" smtClean="0">
                <a:solidFill>
                  <a:srgbClr val="000000"/>
                </a:solidFill>
                <a:latin typeface="Times New Roman" pitchFamily="18" charset="0"/>
                <a:ea typeface="Times New Roman" pitchFamily="18" charset="0"/>
                <a:cs typeface="Times New Roman" pitchFamily="18" charset="0"/>
              </a:rPr>
              <a:t>2.2.Анализ результатов реализации прежней программы развития ДОУ</a:t>
            </a:r>
            <a:endParaRPr lang="ru-RU" sz="2000" dirty="0" smtClean="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Анализ реализации проекта «Ребенок»</a:t>
            </a:r>
            <a:endParaRPr lang="ru-RU" sz="1050" i="1" dirty="0" smtClean="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Анализ реализации проекта «Качество образования».</a:t>
            </a:r>
            <a:endParaRPr lang="ru-RU" sz="1050" i="1" dirty="0" smtClean="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a:t>
            </a:r>
            <a:r>
              <a:rPr lang="ru-RU" i="1" dirty="0">
                <a:solidFill>
                  <a:srgbClr val="000000"/>
                </a:solidFill>
                <a:latin typeface="Times New Roman" pitchFamily="18" charset="0"/>
                <a:ea typeface="Times New Roman" pitchFamily="18" charset="0"/>
                <a:cs typeface="Times New Roman" pitchFamily="18" charset="0"/>
              </a:rPr>
              <a:t>Анализ </a:t>
            </a:r>
            <a:r>
              <a:rPr lang="ru-RU" i="1" dirty="0" smtClean="0">
                <a:solidFill>
                  <a:srgbClr val="000000"/>
                </a:solidFill>
                <a:latin typeface="Times New Roman" pitchFamily="18" charset="0"/>
                <a:ea typeface="Times New Roman" pitchFamily="18" charset="0"/>
                <a:cs typeface="Times New Roman" pitchFamily="18" charset="0"/>
              </a:rPr>
              <a:t>реализации проекта «Здоровье».</a:t>
            </a:r>
            <a:endParaRPr lang="ru-RU" sz="1050" i="1" dirty="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a:solidFill>
                  <a:srgbClr val="000000"/>
                </a:solidFill>
                <a:latin typeface="Times New Roman" pitchFamily="18" charset="0"/>
                <a:ea typeface="Times New Roman" pitchFamily="18" charset="0"/>
                <a:cs typeface="Times New Roman" pitchFamily="18" charset="0"/>
              </a:rPr>
              <a:t>        Анализ </a:t>
            </a:r>
            <a:r>
              <a:rPr lang="ru-RU" i="1" dirty="0" smtClean="0">
                <a:solidFill>
                  <a:srgbClr val="000000"/>
                </a:solidFill>
                <a:latin typeface="Times New Roman" pitchFamily="18" charset="0"/>
                <a:ea typeface="Times New Roman" pitchFamily="18" charset="0"/>
                <a:cs typeface="Times New Roman" pitchFamily="18" charset="0"/>
              </a:rPr>
              <a:t>реализации проекта «Активные и творческие педагоги».</a:t>
            </a:r>
            <a:endParaRPr lang="ru-RU" sz="1050" i="1" dirty="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a:solidFill>
                  <a:srgbClr val="000000"/>
                </a:solidFill>
                <a:latin typeface="Times New Roman" pitchFamily="18" charset="0"/>
                <a:ea typeface="Times New Roman" pitchFamily="18" charset="0"/>
                <a:cs typeface="Times New Roman" pitchFamily="18" charset="0"/>
              </a:rPr>
              <a:t>         Анализ </a:t>
            </a:r>
            <a:r>
              <a:rPr lang="ru-RU" i="1" dirty="0" smtClean="0">
                <a:solidFill>
                  <a:srgbClr val="000000"/>
                </a:solidFill>
                <a:latin typeface="Times New Roman" pitchFamily="18" charset="0"/>
                <a:ea typeface="Times New Roman" pitchFamily="18" charset="0"/>
                <a:cs typeface="Times New Roman" pitchFamily="18" charset="0"/>
              </a:rPr>
              <a:t>реализации проекта «Безопасность»</a:t>
            </a:r>
            <a:endParaRPr lang="ru-RU" sz="1050" i="1" dirty="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a:solidFill>
                  <a:srgbClr val="000000"/>
                </a:solidFill>
                <a:latin typeface="Times New Roman" pitchFamily="18" charset="0"/>
                <a:ea typeface="Times New Roman" pitchFamily="18" charset="0"/>
                <a:cs typeface="Times New Roman" pitchFamily="18" charset="0"/>
              </a:rPr>
              <a:t>         Анализ </a:t>
            </a:r>
            <a:r>
              <a:rPr lang="ru-RU" i="1" dirty="0" smtClean="0">
                <a:solidFill>
                  <a:srgbClr val="000000"/>
                </a:solidFill>
                <a:latin typeface="Times New Roman" pitchFamily="18" charset="0"/>
                <a:ea typeface="Times New Roman" pitchFamily="18" charset="0"/>
                <a:cs typeface="Times New Roman" pitchFamily="18" charset="0"/>
              </a:rPr>
              <a:t>реализации проекта «Семья».</a:t>
            </a:r>
            <a:endParaRPr lang="ru-RU" sz="1050" i="1" dirty="0">
              <a:latin typeface="Times New Roman" pitchFamily="18" charset="0"/>
              <a:cs typeface="Times New Roman" pitchFamily="18" charset="0"/>
            </a:endParaRPr>
          </a:p>
          <a:p>
            <a:pPr lvl="0" eaLnBrk="0" fontAlgn="base" hangingPunct="0">
              <a:lnSpc>
                <a:spcPct val="150000"/>
              </a:lnSpc>
              <a:spcBef>
                <a:spcPct val="0"/>
              </a:spcBef>
              <a:spcAft>
                <a:spcPct val="0"/>
              </a:spcAft>
            </a:pPr>
            <a:r>
              <a:rPr lang="ru-RU" sz="2000" dirty="0" smtClean="0">
                <a:latin typeface="Times New Roman" pitchFamily="18" charset="0"/>
                <a:cs typeface="Times New Roman" pitchFamily="18" charset="0"/>
              </a:rPr>
              <a:t>2.3.</a:t>
            </a:r>
            <a:r>
              <a:rPr lang="ru-RU" sz="2000" dirty="0">
                <a:solidFill>
                  <a:srgbClr val="000000"/>
                </a:solidFill>
                <a:latin typeface="Times New Roman" pitchFamily="18" charset="0"/>
                <a:cs typeface="Times New Roman" pitchFamily="18" charset="0"/>
              </a:rPr>
              <a:t> Ключевые проблемы, требующие рассмотрения перспективного решения.</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xmlns="" val="1503051951"/>
              </p:ext>
            </p:extLst>
          </p:nvPr>
        </p:nvGraphicFramePr>
        <p:xfrm>
          <a:off x="287524" y="838945"/>
          <a:ext cx="8568952" cy="5398367"/>
        </p:xfrm>
        <a:graphic>
          <a:graphicData uri="http://schemas.openxmlformats.org/drawingml/2006/table">
            <a:tbl>
              <a:tblPr/>
              <a:tblGrid>
                <a:gridCol w="8568952"/>
              </a:tblGrid>
              <a:tr h="5398367">
                <a:tc>
                  <a:txBody>
                    <a:bodyPr/>
                    <a:lstStyle/>
                    <a:p>
                      <a:pPr marL="0" lvl="0" indent="0" algn="just">
                        <a:spcAft>
                          <a:spcPts val="0"/>
                        </a:spcAft>
                        <a:buFont typeface="Wingdings"/>
                        <a:buNone/>
                        <a:tabLst>
                          <a:tab pos="596900" algn="l"/>
                        </a:tabLst>
                      </a:pPr>
                      <a:endParaRPr lang="ru-RU" sz="2000" dirty="0">
                        <a:latin typeface="Times New Roman"/>
                        <a:ea typeface="Calibri"/>
                      </a:endParaRPr>
                    </a:p>
                  </a:txBody>
                  <a:tcPr marL="114300" marR="114300" marT="0" marB="0">
                    <a:lnL>
                      <a:noFill/>
                    </a:lnL>
                    <a:lnR>
                      <a:noFill/>
                    </a:lnR>
                    <a:lnT>
                      <a:noFill/>
                    </a:lnT>
                    <a:lnB>
                      <a:noFill/>
                    </a:lnB>
                  </a:tcPr>
                </a:tc>
              </a:tr>
            </a:tbl>
          </a:graphicData>
        </a:graphic>
      </p:graphicFrame>
      <p:sp>
        <p:nvSpPr>
          <p:cNvPr id="2" name="Прямоугольник 1"/>
          <p:cNvSpPr/>
          <p:nvPr/>
        </p:nvSpPr>
        <p:spPr>
          <a:xfrm>
            <a:off x="287524" y="278605"/>
            <a:ext cx="8568952" cy="5232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ru-RU"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Концепция развития Учреждения</a:t>
            </a:r>
            <a:endParaRPr lang="ru-RU"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3" name="TextBox 2"/>
          <p:cNvSpPr txBox="1"/>
          <p:nvPr/>
        </p:nvSpPr>
        <p:spPr>
          <a:xfrm>
            <a:off x="467544" y="819129"/>
            <a:ext cx="8208912" cy="5509200"/>
          </a:xfrm>
          <a:prstGeom prst="rect">
            <a:avLst/>
          </a:prstGeom>
          <a:noFill/>
        </p:spPr>
        <p:txBody>
          <a:bodyPr wrap="square" rtlCol="0">
            <a:spAutoFit/>
          </a:bodyPr>
          <a:lstStyle/>
          <a:p>
            <a:pPr algn="just" fontAlgn="base"/>
            <a:r>
              <a:rPr lang="ru-RU" b="1" dirty="0">
                <a:solidFill>
                  <a:srgbClr val="002060"/>
                </a:solidFill>
                <a:latin typeface="Times New Roman" panose="02020603050405020304" pitchFamily="18" charset="0"/>
                <a:cs typeface="Times New Roman" panose="02020603050405020304" pitchFamily="18" charset="0"/>
              </a:rPr>
              <a:t>Концепция развития Учреждения</a:t>
            </a:r>
            <a:r>
              <a:rPr lang="ru-RU" dirty="0">
                <a:solidFill>
                  <a:srgbClr val="002060"/>
                </a:solidFill>
                <a:latin typeface="Times New Roman" panose="02020603050405020304" pitchFamily="18" charset="0"/>
                <a:cs typeface="Times New Roman" panose="02020603050405020304" pitchFamily="18" charset="0"/>
              </a:rPr>
              <a:t> основывается на реализации права каждого ребенка на качественное и доступное образование, обеспечивающее равные стартовые условия для полноценного физического и психического развития детей, как основы личностного развития и успешного обучения в школе.</a:t>
            </a:r>
          </a:p>
          <a:p>
            <a:pPr algn="just" fontAlgn="base"/>
            <a:r>
              <a:rPr lang="ru-RU" b="1" dirty="0">
                <a:solidFill>
                  <a:srgbClr val="002060"/>
                </a:solidFill>
                <a:latin typeface="Times New Roman" panose="02020603050405020304" pitchFamily="18" charset="0"/>
                <a:cs typeface="Times New Roman" panose="02020603050405020304" pitchFamily="18" charset="0"/>
              </a:rPr>
              <a:t>Концептуальной идеей развития Учреждения </a:t>
            </a:r>
            <a:r>
              <a:rPr lang="ru-RU" dirty="0">
                <a:solidFill>
                  <a:srgbClr val="002060"/>
                </a:solidFill>
                <a:latin typeface="Times New Roman" panose="02020603050405020304" pitchFamily="18" charset="0"/>
                <a:cs typeface="Times New Roman" panose="02020603050405020304" pitchFamily="18" charset="0"/>
              </a:rPr>
              <a:t>является создание педагогической системы, отвечающей современным требованиям воспитания и развития ребенка, формирование активной личности, способной реализовать и проявлять свой внутренний потенциал в современном мире, способного активно мыслить и действовать. Она ориентирует коллектив на создание качественного образовательного пространства, способствующего развитию и саморазвитию всех участников педагогического процесса: педагогов, воспитанников и их родителей.</a:t>
            </a:r>
          </a:p>
          <a:p>
            <a:pPr algn="just" fontAlgn="base"/>
            <a:r>
              <a:rPr lang="ru-RU" dirty="0">
                <a:solidFill>
                  <a:srgbClr val="002060"/>
                </a:solidFill>
                <a:latin typeface="Times New Roman" panose="02020603050405020304" pitchFamily="18" charset="0"/>
                <a:cs typeface="Times New Roman" panose="02020603050405020304" pitchFamily="18" charset="0"/>
              </a:rPr>
              <a:t>Ключевая установка определяется убеждением, что каждый ребенок – успешный дошкольник. Успешность выпускника дошкольного учреждения предполагает личностную готовность его к обучению в школе и выражается во «внутренней позиции школьника» (то есть готовности ребенка принять новую социальную позицию и роль ученика), включающей </a:t>
            </a:r>
            <a:r>
              <a:rPr lang="ru-RU" dirty="0" err="1">
                <a:solidFill>
                  <a:srgbClr val="002060"/>
                </a:solidFill>
                <a:latin typeface="Times New Roman" panose="02020603050405020304" pitchFamily="18" charset="0"/>
                <a:cs typeface="Times New Roman" panose="02020603050405020304" pitchFamily="18" charset="0"/>
              </a:rPr>
              <a:t>сформированность</a:t>
            </a:r>
            <a:r>
              <a:rPr lang="ru-RU" dirty="0">
                <a:solidFill>
                  <a:srgbClr val="002060"/>
                </a:solidFill>
                <a:latin typeface="Times New Roman" panose="02020603050405020304" pitchFamily="18" charset="0"/>
                <a:cs typeface="Times New Roman" panose="02020603050405020304" pitchFamily="18" charset="0"/>
              </a:rPr>
              <a:t> мотивации на успешность в учебе и дальнейшей жизни, начальных ключевых </a:t>
            </a:r>
            <a:r>
              <a:rPr lang="ru-RU" dirty="0" smtClean="0">
                <a:solidFill>
                  <a:srgbClr val="002060"/>
                </a:solidFill>
                <a:latin typeface="Times New Roman" panose="02020603050405020304" pitchFamily="18" charset="0"/>
                <a:cs typeface="Times New Roman" panose="02020603050405020304" pitchFamily="18" charset="0"/>
              </a:rPr>
              <a:t>компетентностей  и </a:t>
            </a:r>
            <a:r>
              <a:rPr lang="ru-RU" dirty="0">
                <a:solidFill>
                  <a:srgbClr val="002060"/>
                </a:solidFill>
                <a:latin typeface="Times New Roman" panose="02020603050405020304" pitchFamily="18" charset="0"/>
                <a:cs typeface="Times New Roman" panose="02020603050405020304" pitchFamily="18" charset="0"/>
              </a:rPr>
              <a:t>универсальных учебных действий.</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3327918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285720" y="285728"/>
            <a:ext cx="8501122" cy="6647974"/>
          </a:xfrm>
          <a:prstGeom prst="rect">
            <a:avLst/>
          </a:prstGeom>
          <a:noFill/>
        </p:spPr>
        <p:txBody>
          <a:bodyPr wrap="square" rtlCol="0">
            <a:spAutoFit/>
          </a:bodyPr>
          <a:lstStyle/>
          <a:p>
            <a:pPr algn="ctr"/>
            <a:endParaRPr lang="ru-RU" dirty="0" smtClean="0"/>
          </a:p>
          <a:p>
            <a:pPr algn="just"/>
            <a:endParaRPr lang="ru-RU" dirty="0" smtClean="0">
              <a:latin typeface="Times New Roman" pitchFamily="18" charset="0"/>
              <a:cs typeface="Times New Roman" pitchFamily="18" charset="0"/>
            </a:endParaRPr>
          </a:p>
          <a:p>
            <a:pPr indent="457200" algn="just" fontAlgn="base"/>
            <a:r>
              <a:rPr lang="ru-RU" sz="2800" dirty="0" smtClean="0">
                <a:solidFill>
                  <a:srgbClr val="002060"/>
                </a:solidFill>
                <a:latin typeface="Times New Roman" panose="02020603050405020304" pitchFamily="18" charset="0"/>
                <a:cs typeface="Times New Roman" panose="02020603050405020304" pitchFamily="18" charset="0"/>
              </a:rPr>
              <a:t>Обеспечение </a:t>
            </a:r>
            <a:r>
              <a:rPr lang="ru-RU" sz="2800" dirty="0">
                <a:solidFill>
                  <a:srgbClr val="002060"/>
                </a:solidFill>
                <a:latin typeface="Times New Roman" panose="02020603050405020304" pitchFamily="18" charset="0"/>
                <a:cs typeface="Times New Roman" panose="02020603050405020304" pitchFamily="18" charset="0"/>
              </a:rPr>
              <a:t>полноценного комфортного проживания ребенком периода дошкольного детства и предоставление высокого качества образования через создание современной интегрированной модели развивающего образовательного пространства. Модель образовательного пространства, предполагающая достижение высокого качества дошкольного образования, обеспечивается деятельностью Учреждения в режиме обновления содержания образования, использование новых методов и приемов, образовательных технологий, с учетом современных требований.</a:t>
            </a:r>
          </a:p>
          <a:p>
            <a:pPr marL="285750" indent="-285750">
              <a:buFont typeface="Wingdings" panose="05000000000000000000" pitchFamily="2" charset="2"/>
              <a:buChar char="ü"/>
            </a:pPr>
            <a:endParaRPr lang="ru-RU" dirty="0" smtClean="0"/>
          </a:p>
          <a:p>
            <a:pPr marL="285750" indent="-285750">
              <a:buFont typeface="Wingdings" panose="05000000000000000000" pitchFamily="2" charset="2"/>
              <a:buChar char="ü"/>
            </a:pPr>
            <a:endParaRPr lang="ru-RU" dirty="0" smtClean="0"/>
          </a:p>
          <a:p>
            <a:pPr marL="285750" indent="-285750">
              <a:buFont typeface="Wingdings" panose="05000000000000000000" pitchFamily="2" charset="2"/>
              <a:buChar char="ü"/>
            </a:pPr>
            <a:endParaRPr lang="ru-RU" dirty="0" smtClean="0"/>
          </a:p>
        </p:txBody>
      </p:sp>
      <p:sp>
        <p:nvSpPr>
          <p:cNvPr id="6" name="Прямоугольник 5"/>
          <p:cNvSpPr/>
          <p:nvPr/>
        </p:nvSpPr>
        <p:spPr>
          <a:xfrm>
            <a:off x="1403648" y="476672"/>
            <a:ext cx="6336704" cy="335348"/>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r>
              <a:rPr lang="ru-RU"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Миссия ДОУ</a:t>
            </a:r>
            <a:endParaRPr lang="ru-RU"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285720" y="285728"/>
            <a:ext cx="8501122" cy="7571303"/>
          </a:xfrm>
          <a:prstGeom prst="rect">
            <a:avLst/>
          </a:prstGeom>
          <a:noFill/>
        </p:spPr>
        <p:txBody>
          <a:bodyPr wrap="square" rtlCol="0">
            <a:spAutoFit/>
          </a:bodyPr>
          <a:lstStyle/>
          <a:p>
            <a:pPr algn="ctr"/>
            <a:endParaRPr lang="ru-RU" sz="1500" b="1" dirty="0" smtClean="0">
              <a:solidFill>
                <a:srgbClr val="002060"/>
              </a:solidFill>
              <a:latin typeface="Times New Roman" pitchFamily="18" charset="0"/>
              <a:cs typeface="Times New Roman" pitchFamily="18" charset="0"/>
            </a:endParaRPr>
          </a:p>
          <a:p>
            <a:endParaRPr lang="ru-RU" sz="1500" dirty="0" smtClean="0">
              <a:latin typeface="Times New Roman" pitchFamily="18" charset="0"/>
              <a:cs typeface="Times New Roman" pitchFamily="18" charset="0"/>
            </a:endParaRPr>
          </a:p>
          <a:p>
            <a:pPr algn="just" fontAlgn="base"/>
            <a:r>
              <a:rPr lang="ru-RU" sz="1200" dirty="0">
                <a:solidFill>
                  <a:srgbClr val="002060"/>
                </a:solidFill>
                <a:latin typeface="Times New Roman" panose="02020603050405020304" pitchFamily="18" charset="0"/>
                <a:cs typeface="Times New Roman" panose="02020603050405020304" pitchFamily="18" charset="0"/>
              </a:rPr>
              <a:t>Физически развитый, овладевший основными культурно-гигиеническими навыками. У ребёнка сформированы основные физические качества и потребность в двигательной активности. Самостоятельно выполняет доступные возрасту гигиенические процедуры, соблюдает элементарные правила здорового образа жизни.</a:t>
            </a:r>
          </a:p>
          <a:p>
            <a:pPr algn="just" fontAlgn="base"/>
            <a:r>
              <a:rPr lang="ru-RU" sz="1200" dirty="0">
                <a:solidFill>
                  <a:srgbClr val="002060"/>
                </a:solidFill>
                <a:latin typeface="Times New Roman" panose="02020603050405020304" pitchFamily="18" charset="0"/>
                <a:cs typeface="Times New Roman" panose="02020603050405020304" pitchFamily="18" charset="0"/>
              </a:rPr>
              <a:t>Любознательный, активный, интересуется новым, неизвестным в окружающем мире (мире предметов и вещей, мире отношений и своем внутреннем мире). Задаёт вопросы взрослому, любит экспериментировать. Способен самостоятельно действовать (в повседневной жизни, в различных видах детской деятельности). В случаях затруднений обращается за помощью к взрослому. Принимает живое, заинтересованное участие в образовательном процессе.</a:t>
            </a:r>
          </a:p>
          <a:p>
            <a:pPr algn="just" fontAlgn="base"/>
            <a:r>
              <a:rPr lang="ru-RU" sz="1200" dirty="0">
                <a:solidFill>
                  <a:srgbClr val="002060"/>
                </a:solidFill>
                <a:latin typeface="Times New Roman" panose="02020603050405020304" pitchFamily="18" charset="0"/>
                <a:cs typeface="Times New Roman" panose="02020603050405020304" pitchFamily="18" charset="0"/>
              </a:rPr>
              <a:t>Эмоционально отзывчивый. Дошкольник откликается на эмоции близких людей и друзей. Сопереживает персонажам сказок, историй, рассказов. Эмоционально реагирует на произведения изобразительного искусства, музыкальные и художественные произведения, мир природы.</a:t>
            </a:r>
          </a:p>
          <a:p>
            <a:pPr algn="just" fontAlgn="base"/>
            <a:r>
              <a:rPr lang="ru-RU" sz="1200" dirty="0">
                <a:solidFill>
                  <a:srgbClr val="002060"/>
                </a:solidFill>
                <a:latin typeface="Times New Roman" panose="02020603050405020304" pitchFamily="18" charset="0"/>
                <a:cs typeface="Times New Roman" panose="02020603050405020304" pitchFamily="18" charset="0"/>
              </a:rPr>
              <a:t>Овладевший средствами общения и способами взаимодействия с взрослыми, и сверстниками. Ребёнок адекватно использует вербальные и невербальные средства общения, владеет диалогической речью и конструктивными способами взаимодействия с детьми, и взрослыми (договаривается, обменивается предметами, распределяет действия при сотрудничестве).</a:t>
            </a:r>
          </a:p>
          <a:p>
            <a:pPr algn="just" fontAlgn="base"/>
            <a:r>
              <a:rPr lang="ru-RU" sz="1200" dirty="0">
                <a:solidFill>
                  <a:srgbClr val="002060"/>
                </a:solidFill>
                <a:latin typeface="Times New Roman" panose="02020603050405020304" pitchFamily="18" charset="0"/>
                <a:cs typeface="Times New Roman" panose="02020603050405020304" pitchFamily="18" charset="0"/>
              </a:rPr>
              <a:t>Способный управлять своим поведением и планировать свои действия, направленные на достижение конкретной цели. Ребёнок на основе первичных ценностных представлений, соблюдающий элементарные общепринятые нормы и правила поведения. Поведение ребёнка преимущественно определяется не сиюминутными желаниями и потребностями, а требованиями со стороны взрослых и первичными ценностными представлениями о том «что такое хорошо и что такое плохо». Соблюдает правила поведения на улице (дорожные правила), в общественных местах (транспорте, магазине, поликлинике, театре и др.).</a:t>
            </a:r>
          </a:p>
          <a:p>
            <a:pPr algn="just" fontAlgn="base"/>
            <a:r>
              <a:rPr lang="ru-RU" sz="1200" dirty="0">
                <a:solidFill>
                  <a:srgbClr val="002060"/>
                </a:solidFill>
                <a:latin typeface="Times New Roman" panose="02020603050405020304" pitchFamily="18" charset="0"/>
                <a:cs typeface="Times New Roman" panose="02020603050405020304" pitchFamily="18" charset="0"/>
              </a:rPr>
              <a:t>Способный решать интеллектуальные и личностные задачи (проблемы) адекватные возрасту. Ребёнок может применять самостоятельно усвоенные знания и способы деятельности для решения новых задач (проблем), поставленных как взрослым, так и им самим; в зависимости от ситуации может преобразовывать способы решения задач (проблем). Ребёнок способен предложить собственный замысел и воплотить его в рисунке, постройке, рассказе и др.</a:t>
            </a:r>
          </a:p>
          <a:p>
            <a:pPr algn="just"/>
            <a:r>
              <a:rPr lang="ru-RU" sz="1200" dirty="0">
                <a:solidFill>
                  <a:srgbClr val="002060"/>
                </a:solidFill>
                <a:latin typeface="Times New Roman" panose="02020603050405020304" pitchFamily="18" charset="0"/>
                <a:cs typeface="Times New Roman" panose="02020603050405020304" pitchFamily="18" charset="0"/>
              </a:rPr>
              <a:t>Имеющий первичные представления о себе, семье, обществе, государстве, мире и природе. Ребёнок имеет представление о себе, собственной принадлежности и принадлежности других людей к определённому полу; о составе семьи, родственных отношениях и взаимосвязях, распределении семейных обязанностей, семейных традициях; об обществе, его культурных ценностях; о государстве и принадлежности к нему; о мире. Овладевший универсальными предпосылками учебной деятельности: умениями работать по правилу и образцу, слушать взрослого и выполнять его инструкции. Овладевший необходимыми умениями и навыками. У ребёнка сформированы умения и навыки, необходимые для осуществления различных видов детской деятельности.</a:t>
            </a:r>
            <a:endParaRPr lang="ru-RU" sz="1200" dirty="0" smtClean="0">
              <a:solidFill>
                <a:srgbClr val="002060"/>
              </a:solidFill>
              <a:latin typeface="Times New Roman" pitchFamily="18" charset="0"/>
              <a:cs typeface="Times New Roman" pitchFamily="18" charset="0"/>
            </a:endParaRPr>
          </a:p>
          <a:p>
            <a:pPr algn="just"/>
            <a:endParaRPr lang="ru-RU" sz="1200" dirty="0" smtClean="0">
              <a:solidFill>
                <a:srgbClr val="002060"/>
              </a:solidFill>
              <a:latin typeface="Times New Roman" pitchFamily="18" charset="0"/>
              <a:cs typeface="Times New Roman" pitchFamily="18" charset="0"/>
            </a:endParaRPr>
          </a:p>
          <a:p>
            <a:endParaRPr lang="ru-RU" dirty="0" smtClean="0"/>
          </a:p>
          <a:p>
            <a:endParaRPr lang="ru-RU" dirty="0" smtClean="0"/>
          </a:p>
          <a:p>
            <a:endParaRPr lang="ru-RU" dirty="0" smtClean="0"/>
          </a:p>
          <a:p>
            <a:endParaRPr lang="ru-RU" dirty="0" smtClean="0"/>
          </a:p>
        </p:txBody>
      </p:sp>
      <p:sp>
        <p:nvSpPr>
          <p:cNvPr id="7" name="Прямоугольник 6"/>
          <p:cNvSpPr/>
          <p:nvPr/>
        </p:nvSpPr>
        <p:spPr>
          <a:xfrm>
            <a:off x="1403648" y="404664"/>
            <a:ext cx="6336704" cy="27186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Модель образа выпускника ДОУ</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xmlns="" val="3096255091"/>
              </p:ext>
            </p:extLst>
          </p:nvPr>
        </p:nvGraphicFramePr>
        <p:xfrm>
          <a:off x="488082" y="712971"/>
          <a:ext cx="8072494" cy="946404"/>
        </p:xfrm>
        <a:graphic>
          <a:graphicData uri="http://schemas.openxmlformats.org/drawingml/2006/table">
            <a:tbl>
              <a:tblPr/>
              <a:tblGrid>
                <a:gridCol w="8072494"/>
              </a:tblGrid>
              <a:tr h="443865">
                <a:tc>
                  <a:txBody>
                    <a:bodyPr/>
                    <a:lstStyle/>
                    <a:p>
                      <a:pPr algn="just">
                        <a:lnSpc>
                          <a:spcPct val="115000"/>
                        </a:lnSpc>
                        <a:spcAft>
                          <a:spcPts val="0"/>
                        </a:spcAft>
                        <a:tabLst>
                          <a:tab pos="341630" algn="l"/>
                        </a:tabLst>
                      </a:pPr>
                      <a:r>
                        <a:rPr lang="ru-RU" sz="1800" dirty="0" smtClean="0">
                          <a:solidFill>
                            <a:schemeClr val="tx1">
                              <a:lumMod val="95000"/>
                              <a:lumOff val="5000"/>
                            </a:schemeClr>
                          </a:solidFill>
                          <a:latin typeface="Times New Roman" pitchFamily="18" charset="0"/>
                          <a:ea typeface="Calibri"/>
                          <a:cs typeface="Times New Roman" pitchFamily="18" charset="0"/>
                        </a:rPr>
                        <a:t>Повышение качества и эффективности образования в ДОУ, с учетом возрастных и индивидуальных особенностей детей, на основе систематизации управленческих, методических и педагогических действий</a:t>
                      </a:r>
                      <a:endParaRPr lang="ru-RU" sz="1800" dirty="0">
                        <a:solidFill>
                          <a:schemeClr val="tx1">
                            <a:lumMod val="95000"/>
                            <a:lumOff val="5000"/>
                          </a:schemeClr>
                        </a:solidFill>
                        <a:latin typeface="Times New Roman" pitchFamily="18" charset="0"/>
                        <a:ea typeface="Calibri"/>
                        <a:cs typeface="Times New Roman"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6081" name="Rectangle 1"/>
          <p:cNvSpPr>
            <a:spLocks noChangeArrowheads="1"/>
          </p:cNvSpPr>
          <p:nvPr/>
        </p:nvSpPr>
        <p:spPr bwMode="auto">
          <a:xfrm>
            <a:off x="304624" y="3871379"/>
            <a:ext cx="853475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5750" lvl="8" indent="-285750" algn="just" fontAlgn="base">
              <a:spcBef>
                <a:spcPct val="0"/>
              </a:spcBef>
              <a:spcAft>
                <a:spcPct val="0"/>
              </a:spcAft>
              <a:buFont typeface="Wingdings" panose="05000000000000000000" pitchFamily="2" charset="2"/>
              <a:buChar char="ü"/>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1403648" y="406142"/>
            <a:ext cx="6336704" cy="27186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Цель Программы развития</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10" name="Прямоугольник 9"/>
          <p:cNvSpPr/>
          <p:nvPr/>
        </p:nvSpPr>
        <p:spPr>
          <a:xfrm>
            <a:off x="1413925" y="1728482"/>
            <a:ext cx="6336704" cy="27186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Задачи Программы развития</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2" name="TextBox 1"/>
          <p:cNvSpPr txBox="1"/>
          <p:nvPr/>
        </p:nvSpPr>
        <p:spPr>
          <a:xfrm>
            <a:off x="488082" y="2000351"/>
            <a:ext cx="8072494" cy="4401205"/>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1. Сохранение качества воспитания и образования в МБДОУ д/с №31.Обеспечение преемственности основных образовательных программ дошкольного образования и начального образования. </a:t>
            </a:r>
          </a:p>
          <a:p>
            <a:pPr algn="just"/>
            <a:r>
              <a:rPr lang="ru-RU" sz="2000" dirty="0">
                <a:latin typeface="Times New Roman" panose="02020603050405020304" pitchFamily="18" charset="0"/>
                <a:cs typeface="Times New Roman" panose="02020603050405020304" pitchFamily="18" charset="0"/>
              </a:rPr>
              <a:t>2. Модернизация материально-технической базы организации, обеспечивающей    качество, доступность, комплексную безопасность и комфортные условия образовательного процесса. </a:t>
            </a:r>
            <a:r>
              <a:rPr lang="ru-RU" sz="2000" dirty="0" err="1">
                <a:latin typeface="Times New Roman" panose="02020603050405020304" pitchFamily="18" charset="0"/>
                <a:cs typeface="Times New Roman" panose="02020603050405020304" pitchFamily="18" charset="0"/>
              </a:rPr>
              <a:t>Цифровизация</a:t>
            </a:r>
            <a:r>
              <a:rPr lang="ru-RU" sz="2000" dirty="0">
                <a:latin typeface="Times New Roman" panose="02020603050405020304" pitchFamily="18" charset="0"/>
                <a:cs typeface="Times New Roman" panose="02020603050405020304" pitchFamily="18" charset="0"/>
              </a:rPr>
              <a:t> образовательной деятельности.</a:t>
            </a:r>
          </a:p>
          <a:p>
            <a:pPr algn="just"/>
            <a:r>
              <a:rPr lang="ru-RU" sz="2000" dirty="0">
                <a:latin typeface="Times New Roman" panose="02020603050405020304" pitchFamily="18" charset="0"/>
                <a:cs typeface="Times New Roman" panose="02020603050405020304" pitchFamily="18" charset="0"/>
              </a:rPr>
              <a:t>3. Обеспечение эффективного, результативного функционирования и постоянного роста профессиональной компетентности педагогического коллектива, выступающего гарантом предоставления высокого качества образовательных услуг.</a:t>
            </a:r>
          </a:p>
          <a:p>
            <a:pPr algn="just"/>
            <a:r>
              <a:rPr lang="ru-RU" sz="2000" dirty="0">
                <a:latin typeface="Times New Roman" panose="02020603050405020304" pitchFamily="18" charset="0"/>
                <a:cs typeface="Times New Roman" panose="02020603050405020304" pitchFamily="18" charset="0"/>
              </a:rPr>
              <a:t>4. Использование разных форм взаимодействия детского сада и семьи для повышения родительской компетентности в воспитании и образовании детей.</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25936" y="0"/>
            <a:ext cx="9144000" cy="6858000"/>
          </a:xfrm>
          <a:prstGeom prst="rect">
            <a:avLst/>
          </a:prstGeom>
        </p:spPr>
      </p:pic>
      <p:sp>
        <p:nvSpPr>
          <p:cNvPr id="5" name="TextBox 4"/>
          <p:cNvSpPr txBox="1"/>
          <p:nvPr/>
        </p:nvSpPr>
        <p:spPr>
          <a:xfrm>
            <a:off x="357158" y="1270993"/>
            <a:ext cx="8501122" cy="3477875"/>
          </a:xfrm>
          <a:prstGeom prst="rect">
            <a:avLst/>
          </a:prstGeom>
          <a:noFill/>
        </p:spPr>
        <p:txBody>
          <a:bodyPr wrap="square" rtlCol="0">
            <a:spAutoFit/>
          </a:bodyPr>
          <a:lstStyle/>
          <a:p>
            <a:pPr marL="95250" indent="0"/>
            <a:r>
              <a:rPr lang="ru-RU" sz="2000" b="1" dirty="0">
                <a:solidFill>
                  <a:srgbClr val="002060"/>
                </a:solidFill>
                <a:latin typeface="Times New Roman" panose="02020603050405020304" pitchFamily="18" charset="0"/>
                <a:cs typeface="Times New Roman" panose="02020603050405020304" pitchFamily="18" charset="0"/>
              </a:rPr>
              <a:t>1 этап – Организационно-аналитический: 2023 год</a:t>
            </a:r>
          </a:p>
          <a:p>
            <a:pPr marL="95250" indent="0" fontAlgn="base"/>
            <a:r>
              <a:rPr lang="ru-RU" sz="2000" dirty="0">
                <a:solidFill>
                  <a:srgbClr val="002060"/>
                </a:solidFill>
                <a:latin typeface="Times New Roman" panose="02020603050405020304" pitchFamily="18" charset="0"/>
                <a:cs typeface="Times New Roman" panose="02020603050405020304" pitchFamily="18" charset="0"/>
              </a:rPr>
              <a:t>Анализ комплекса условий, имеющихся в Учреждении для перехода к работе в новых условиях развития.</a:t>
            </a:r>
          </a:p>
          <a:p>
            <a:pPr marL="95250" indent="0" fontAlgn="base"/>
            <a:r>
              <a:rPr lang="ru-RU" sz="2000" dirty="0">
                <a:solidFill>
                  <a:srgbClr val="002060"/>
                </a:solidFill>
                <a:latin typeface="Times New Roman" panose="02020603050405020304" pitchFamily="18" charset="0"/>
                <a:cs typeface="Times New Roman" panose="02020603050405020304" pitchFamily="18" charset="0"/>
              </a:rPr>
              <a:t>Разработка документации для реализации мероприятий в соответствии с Программой развития;</a:t>
            </a:r>
          </a:p>
          <a:p>
            <a:pPr marL="95250" indent="0"/>
            <a:r>
              <a:rPr lang="ru-RU" sz="2000" b="1" dirty="0">
                <a:solidFill>
                  <a:srgbClr val="002060"/>
                </a:solidFill>
                <a:latin typeface="Times New Roman" panose="02020603050405020304" pitchFamily="18" charset="0"/>
                <a:cs typeface="Times New Roman" panose="02020603050405020304" pitchFamily="18" charset="0"/>
              </a:rPr>
              <a:t>2 этап – Практический: 2024-2026 года</a:t>
            </a:r>
          </a:p>
          <a:p>
            <a:pPr marL="95250" indent="0"/>
            <a:r>
              <a:rPr lang="ru-RU" sz="2000" dirty="0">
                <a:solidFill>
                  <a:srgbClr val="002060"/>
                </a:solidFill>
                <a:latin typeface="Times New Roman" panose="02020603050405020304" pitchFamily="18" charset="0"/>
                <a:cs typeface="Times New Roman" panose="02020603050405020304" pitchFamily="18" charset="0"/>
              </a:rPr>
              <a:t>реализация и внедрение разработанных проектов, в рамках Программы развития;</a:t>
            </a:r>
          </a:p>
          <a:p>
            <a:pPr marL="95250" indent="0"/>
            <a:r>
              <a:rPr lang="ru-RU" sz="2000" b="1" dirty="0">
                <a:solidFill>
                  <a:srgbClr val="002060"/>
                </a:solidFill>
                <a:latin typeface="Times New Roman" panose="02020603050405020304" pitchFamily="18" charset="0"/>
                <a:cs typeface="Times New Roman" panose="02020603050405020304" pitchFamily="18" charset="0"/>
              </a:rPr>
              <a:t>3 этап – Обобщающий (заключительный): 2027 год.</a:t>
            </a:r>
          </a:p>
          <a:p>
            <a:pPr marL="95250" indent="0"/>
            <a:r>
              <a:rPr lang="ru-RU" sz="2000" dirty="0">
                <a:solidFill>
                  <a:srgbClr val="002060"/>
                </a:solidFill>
                <a:latin typeface="Times New Roman" panose="02020603050405020304" pitchFamily="18" charset="0"/>
                <a:cs typeface="Times New Roman" panose="02020603050405020304" pitchFamily="18" charset="0"/>
              </a:rPr>
              <a:t>Анализ, осмысление и интерпретация результатов реализации Программы развития и определение перспектив дальнейшего развития ДОО.</a:t>
            </a:r>
            <a:endParaRPr lang="ru-RU"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1428728" y="285728"/>
            <a:ext cx="6336704" cy="306302"/>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rPr>
              <a:t> </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a:ea typeface="Calibri"/>
            </a:endParaRPr>
          </a:p>
        </p:txBody>
      </p:sp>
      <p:sp>
        <p:nvSpPr>
          <p:cNvPr id="2052" name="Rectangle 4"/>
          <p:cNvSpPr>
            <a:spLocks noChangeArrowheads="1"/>
          </p:cNvSpPr>
          <p:nvPr/>
        </p:nvSpPr>
        <p:spPr bwMode="auto">
          <a:xfrm>
            <a:off x="357158" y="4199571"/>
            <a:ext cx="842968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TextBox 1"/>
          <p:cNvSpPr txBox="1"/>
          <p:nvPr/>
        </p:nvSpPr>
        <p:spPr>
          <a:xfrm>
            <a:off x="1043608" y="404664"/>
            <a:ext cx="6624736" cy="461665"/>
          </a:xfrm>
          <a:prstGeom prst="rect">
            <a:avLst/>
          </a:prstGeom>
          <a:noFill/>
        </p:spPr>
        <p:txBody>
          <a:bodyPr wrap="square" rtlCol="0">
            <a:spAutoFit/>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rPr>
              <a:t>Этапы реализации Программы</a:t>
            </a:r>
            <a:endParaRPr lang="ru-RU" sz="2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6" name="Скругленный прямоугольник 5"/>
          <p:cNvSpPr/>
          <p:nvPr/>
        </p:nvSpPr>
        <p:spPr>
          <a:xfrm>
            <a:off x="714348" y="928670"/>
            <a:ext cx="285752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00B050"/>
                </a:solidFill>
                <a:effectLst>
                  <a:outerShdw blurRad="63500" dir="3600000" algn="tl" rotWithShape="0">
                    <a:srgbClr val="000000">
                      <a:alpha val="70000"/>
                    </a:srgbClr>
                  </a:outerShdw>
                </a:effectLst>
              </a:rPr>
              <a:t>Проект «Управление качеством образования»</a:t>
            </a:r>
            <a:endParaRPr lang="ru-RU" dirty="0">
              <a:ln w="18415" cmpd="sng">
                <a:solidFill>
                  <a:srgbClr val="FFFFFF"/>
                </a:solidFill>
                <a:prstDash val="solid"/>
              </a:ln>
              <a:solidFill>
                <a:srgbClr val="00B050"/>
              </a:solidFill>
              <a:effectLst>
                <a:outerShdw blurRad="63500" dir="3600000" algn="tl" rotWithShape="0">
                  <a:srgbClr val="000000">
                    <a:alpha val="70000"/>
                  </a:srgbClr>
                </a:outerShdw>
              </a:effectLst>
            </a:endParaRPr>
          </a:p>
        </p:txBody>
      </p:sp>
      <p:sp>
        <p:nvSpPr>
          <p:cNvPr id="7" name="Скругленный прямоугольник 6"/>
          <p:cNvSpPr/>
          <p:nvPr/>
        </p:nvSpPr>
        <p:spPr>
          <a:xfrm>
            <a:off x="3071802" y="2643182"/>
            <a:ext cx="285752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Проект «Успешный ребенок»</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Скругленный прямоугольник 7"/>
          <p:cNvSpPr/>
          <p:nvPr/>
        </p:nvSpPr>
        <p:spPr>
          <a:xfrm>
            <a:off x="714348" y="4357694"/>
            <a:ext cx="285752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Проект «Кадровый потенциал»</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Скругленный прямоугольник 8"/>
          <p:cNvSpPr/>
          <p:nvPr/>
        </p:nvSpPr>
        <p:spPr>
          <a:xfrm>
            <a:off x="5429256" y="4357694"/>
            <a:ext cx="285752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Проект «Содружество-содействие-сотворчество»</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Скругленный прямоугольник 9"/>
          <p:cNvSpPr/>
          <p:nvPr/>
        </p:nvSpPr>
        <p:spPr>
          <a:xfrm>
            <a:off x="5214942" y="928670"/>
            <a:ext cx="285752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Проект «Комфортная и безопасная образовательная среда»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Прямоугольник 11"/>
          <p:cNvSpPr/>
          <p:nvPr/>
        </p:nvSpPr>
        <p:spPr>
          <a:xfrm>
            <a:off x="442026" y="328401"/>
            <a:ext cx="8117071" cy="27186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Целевые проекты по реализации Программы развития</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357158" y="214290"/>
            <a:ext cx="8463314" cy="969496"/>
          </a:xfrm>
          <a:prstGeom prst="rect">
            <a:avLst/>
          </a:prstGeom>
          <a:noFill/>
        </p:spPr>
        <p:txBody>
          <a:bodyPr wrap="square" rtlCol="0">
            <a:spAutoFit/>
          </a:bodyPr>
          <a:lstStyle/>
          <a:p>
            <a:pPr algn="ctr"/>
            <a:endParaRPr lang="ru-RU" sz="2400" b="1" dirty="0">
              <a:solidFill>
                <a:srgbClr val="002060"/>
              </a:solidFill>
              <a:latin typeface="Times New Roman" pitchFamily="18" charset="0"/>
              <a:cs typeface="Times New Roman" pitchFamily="18" charset="0"/>
            </a:endParaRPr>
          </a:p>
          <a:p>
            <a:pPr marL="171450" lvl="0" indent="-171450" algn="just" fontAlgn="base">
              <a:spcBef>
                <a:spcPct val="0"/>
              </a:spcBef>
              <a:spcAft>
                <a:spcPct val="0"/>
              </a:spcAft>
              <a:buFont typeface="Wingdings" panose="05000000000000000000" pitchFamily="2" charset="2"/>
              <a:buChar char="ü"/>
            </a:pPr>
            <a:endParaRPr lang="ru-RU" sz="1500" dirty="0" smtClean="0">
              <a:latin typeface="Times New Roman" pitchFamily="18" charset="0"/>
              <a:ea typeface="Calibri" pitchFamily="34" charset="0"/>
              <a:cs typeface="Times New Roman" pitchFamily="18" charset="0"/>
            </a:endParaRPr>
          </a:p>
          <a:p>
            <a:endParaRPr lang="ru-RU" dirty="0" smtClean="0"/>
          </a:p>
        </p:txBody>
      </p:sp>
      <p:sp>
        <p:nvSpPr>
          <p:cNvPr id="2" name="TextBox 1"/>
          <p:cNvSpPr txBox="1"/>
          <p:nvPr/>
        </p:nvSpPr>
        <p:spPr>
          <a:xfrm>
            <a:off x="899592" y="476672"/>
            <a:ext cx="7128792" cy="369332"/>
          </a:xfrm>
          <a:prstGeom prst="rect">
            <a:avLst/>
          </a:prstGeom>
          <a:noFill/>
        </p:spPr>
        <p:txBody>
          <a:bodyPr wrap="square" rtlCol="0">
            <a:sp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rPr>
              <a:t>Возможные риски при </a:t>
            </a: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Calibri"/>
              </a:rPr>
              <a:t>реализации Программы</a:t>
            </a:r>
            <a:endParaRPr lang="ru-RU" dirty="0"/>
          </a:p>
        </p:txBody>
      </p:sp>
      <p:sp>
        <p:nvSpPr>
          <p:cNvPr id="3" name="TextBox 2"/>
          <p:cNvSpPr txBox="1"/>
          <p:nvPr/>
        </p:nvSpPr>
        <p:spPr>
          <a:xfrm>
            <a:off x="467544" y="905232"/>
            <a:ext cx="7992888" cy="5401479"/>
          </a:xfrm>
          <a:prstGeom prst="rect">
            <a:avLst/>
          </a:prstGeom>
          <a:noFill/>
        </p:spPr>
        <p:txBody>
          <a:bodyPr wrap="square" rtlCol="0">
            <a:spAutoFit/>
          </a:bodyPr>
          <a:lstStyle/>
          <a:p>
            <a:pPr algn="just" fontAlgn="base"/>
            <a:r>
              <a:rPr lang="ru-RU" sz="1500" dirty="0">
                <a:solidFill>
                  <a:srgbClr val="002060"/>
                </a:solidFill>
                <a:latin typeface="Times New Roman" panose="02020603050405020304" pitchFamily="18" charset="0"/>
                <a:cs typeface="Times New Roman" panose="02020603050405020304" pitchFamily="18" charset="0"/>
              </a:rPr>
              <a:t>- Неэффективные управленческие решения, слабый управленческий контроль;</a:t>
            </a:r>
          </a:p>
          <a:p>
            <a:pPr algn="just" fontAlgn="base"/>
            <a:r>
              <a:rPr lang="ru-RU" sz="1500" dirty="0">
                <a:solidFill>
                  <a:srgbClr val="002060"/>
                </a:solidFill>
                <a:latin typeface="Times New Roman" panose="02020603050405020304" pitchFamily="18" charset="0"/>
                <a:cs typeface="Times New Roman" panose="02020603050405020304" pitchFamily="18" charset="0"/>
              </a:rPr>
              <a:t>- Отсутствие необходимой координации при реализации программы развития (несогласованность действий ответственных исполнителей и участников Программы развития);</a:t>
            </a:r>
          </a:p>
          <a:p>
            <a:pPr algn="just" fontAlgn="base"/>
            <a:r>
              <a:rPr lang="ru-RU" sz="1500" dirty="0">
                <a:solidFill>
                  <a:srgbClr val="002060"/>
                </a:solidFill>
                <a:latin typeface="Times New Roman" panose="02020603050405020304" pitchFamily="18" charset="0"/>
                <a:cs typeface="Times New Roman" panose="02020603050405020304" pitchFamily="18" charset="0"/>
              </a:rPr>
              <a:t>- Недостаточность финансирования, недостаточные темпы обновления (отставание от требований времени) в оформлении образовательной среды;</a:t>
            </a:r>
          </a:p>
          <a:p>
            <a:pPr algn="just" fontAlgn="base"/>
            <a:r>
              <a:rPr lang="ru-RU" sz="1500" dirty="0">
                <a:solidFill>
                  <a:srgbClr val="002060"/>
                </a:solidFill>
                <a:latin typeface="Times New Roman" panose="02020603050405020304" pitchFamily="18" charset="0"/>
                <a:cs typeface="Times New Roman" panose="02020603050405020304" pitchFamily="18" charset="0"/>
              </a:rPr>
              <a:t>- Недостаточное грамотное информирование родителей и работников учреждения о целях, задачах, ходе реализации программы;</a:t>
            </a:r>
          </a:p>
          <a:p>
            <a:pPr algn="just" fontAlgn="base"/>
            <a:r>
              <a:rPr lang="ru-RU" sz="1500" dirty="0">
                <a:solidFill>
                  <a:srgbClr val="002060"/>
                </a:solidFill>
                <a:latin typeface="Times New Roman" panose="02020603050405020304" pitchFamily="18" charset="0"/>
                <a:cs typeface="Times New Roman" panose="02020603050405020304" pitchFamily="18" charset="0"/>
              </a:rPr>
              <a:t>- Возросший уровень притязаний родительской общественности к качеству предоставляемых образовательных услуг, изменение критериев независимой оценки качества образования;</a:t>
            </a:r>
          </a:p>
          <a:p>
            <a:pPr algn="just" fontAlgn="base"/>
            <a:r>
              <a:rPr lang="ru-RU" sz="1500" dirty="0">
                <a:solidFill>
                  <a:srgbClr val="002060"/>
                </a:solidFill>
                <a:latin typeface="Times New Roman" panose="02020603050405020304" pitchFamily="18" charset="0"/>
                <a:cs typeface="Times New Roman" panose="02020603050405020304" pitchFamily="18" charset="0"/>
              </a:rPr>
              <a:t>- Разрыв между уровнем профессиональной подготовки педагогических кадров и требуемой профессиональной компетентностью педагогов для работы в инновационном режиме.</a:t>
            </a:r>
          </a:p>
          <a:p>
            <a:pPr algn="just" fontAlgn="base"/>
            <a:r>
              <a:rPr lang="ru-RU" sz="1500" dirty="0">
                <a:solidFill>
                  <a:srgbClr val="002060"/>
                </a:solidFill>
                <a:latin typeface="Times New Roman" panose="02020603050405020304" pitchFamily="18" charset="0"/>
                <a:cs typeface="Times New Roman" panose="02020603050405020304" pitchFamily="18" charset="0"/>
              </a:rPr>
              <a:t> </a:t>
            </a:r>
          </a:p>
          <a:p>
            <a:pPr algn="just" fontAlgn="base"/>
            <a:r>
              <a:rPr lang="ru-RU" sz="1500" b="1" dirty="0">
                <a:solidFill>
                  <a:srgbClr val="002060"/>
                </a:solidFill>
                <a:latin typeface="Times New Roman" panose="02020603050405020304" pitchFamily="18" charset="0"/>
                <a:cs typeface="Times New Roman" panose="02020603050405020304" pitchFamily="18" charset="0"/>
              </a:rPr>
              <a:t>Минимизация либо устранение рисков возможно за счет:</a:t>
            </a:r>
            <a:endParaRPr lang="ru-RU" sz="1500" dirty="0">
              <a:solidFill>
                <a:srgbClr val="002060"/>
              </a:solidFill>
              <a:latin typeface="Times New Roman" panose="02020603050405020304" pitchFamily="18" charset="0"/>
              <a:cs typeface="Times New Roman" panose="02020603050405020304" pitchFamily="18" charset="0"/>
            </a:endParaRPr>
          </a:p>
          <a:p>
            <a:pPr algn="just" fontAlgn="base"/>
            <a:r>
              <a:rPr lang="ru-RU" sz="1500" dirty="0">
                <a:solidFill>
                  <a:srgbClr val="002060"/>
                </a:solidFill>
                <a:latin typeface="Times New Roman" panose="02020603050405020304" pitchFamily="18" charset="0"/>
                <a:cs typeface="Times New Roman" panose="02020603050405020304" pitchFamily="18" charset="0"/>
              </a:rPr>
              <a:t>– организации единого координационного органа (рабочей группы) по реализации Программы развития и обеспечения систематического мониторинга реализации программы, а также за счет корректировки программы на основе анализа данных мониторинга; </a:t>
            </a:r>
          </a:p>
          <a:p>
            <a:pPr algn="just" fontAlgn="base"/>
            <a:r>
              <a:rPr lang="ru-RU" sz="1500" dirty="0">
                <a:solidFill>
                  <a:srgbClr val="002060"/>
                </a:solidFill>
                <a:latin typeface="Times New Roman" panose="02020603050405020304" pitchFamily="18" charset="0"/>
                <a:cs typeface="Times New Roman" panose="02020603050405020304" pitchFamily="18" charset="0"/>
              </a:rPr>
              <a:t>– проведения аттестации и переподготовки управленческих и педагогических кадров;</a:t>
            </a:r>
          </a:p>
          <a:p>
            <a:pPr algn="just" fontAlgn="base"/>
            <a:r>
              <a:rPr lang="ru-RU" sz="1500" dirty="0">
                <a:solidFill>
                  <a:srgbClr val="002060"/>
                </a:solidFill>
                <a:latin typeface="Times New Roman" panose="02020603050405020304" pitchFamily="18" charset="0"/>
                <a:cs typeface="Times New Roman" panose="02020603050405020304" pitchFamily="18" charset="0"/>
              </a:rPr>
              <a:t>– обеспечения широкого привлечения потребителей образовательных услуг Учреждения к обсуждению целей, задач и механизмов развития учреждения, а также публичного освещения хода и результатов реализации Программы;</a:t>
            </a:r>
          </a:p>
          <a:p>
            <a:pPr algn="just" fontAlgn="base"/>
            <a:r>
              <a:rPr lang="ru-RU" sz="1500" dirty="0">
                <a:solidFill>
                  <a:srgbClr val="002060"/>
                </a:solidFill>
                <a:latin typeface="Times New Roman" panose="02020603050405020304" pitchFamily="18" charset="0"/>
                <a:cs typeface="Times New Roman" panose="02020603050405020304" pitchFamily="18" charset="0"/>
              </a:rPr>
              <a:t>Важно также демонстрировать достижения реализации Программы через официальный сайт и родительские собрания. </a:t>
            </a:r>
          </a:p>
          <a:p>
            <a:pPr algn="just"/>
            <a:r>
              <a:rPr lang="ru-RU" sz="1500" b="1" dirty="0">
                <a:solidFill>
                  <a:srgbClr val="002060"/>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473042" y="332656"/>
            <a:ext cx="8117071" cy="27186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Проект «Управление качеством образования»</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3" name="TextBox 2"/>
          <p:cNvSpPr txBox="1"/>
          <p:nvPr/>
        </p:nvSpPr>
        <p:spPr>
          <a:xfrm>
            <a:off x="319109" y="604525"/>
            <a:ext cx="8424936" cy="6109365"/>
          </a:xfrm>
          <a:prstGeom prst="rect">
            <a:avLst/>
          </a:prstGeom>
          <a:noFill/>
        </p:spPr>
        <p:txBody>
          <a:bodyPr wrap="square" rtlCol="0">
            <a:spAutoFit/>
          </a:bodyPr>
          <a:lstStyle/>
          <a:p>
            <a:pPr algn="just" fontAlgn="base"/>
            <a:r>
              <a:rPr lang="ru-RU" sz="1500" b="1" u="sng" dirty="0">
                <a:solidFill>
                  <a:srgbClr val="002060"/>
                </a:solidFill>
                <a:latin typeface="Times New Roman" panose="02020603050405020304" pitchFamily="18" charset="0"/>
                <a:cs typeface="Times New Roman" panose="02020603050405020304" pitchFamily="18" charset="0"/>
              </a:rPr>
              <a:t>Цель:</a:t>
            </a:r>
            <a:r>
              <a:rPr lang="ru-RU" sz="1500" dirty="0">
                <a:solidFill>
                  <a:srgbClr val="002060"/>
                </a:solidFill>
                <a:latin typeface="Times New Roman" panose="02020603050405020304" pitchFamily="18" charset="0"/>
                <a:cs typeface="Times New Roman" panose="02020603050405020304" pitchFamily="18" charset="0"/>
              </a:rPr>
              <a:t> Повышение качества и доступности дошкольного образования в соответствии с ФГОС ДО путем обеспечения эффективного внутреннего управления ДОУ; </a:t>
            </a:r>
          </a:p>
          <a:p>
            <a:pPr algn="just" fontAlgn="base"/>
            <a:r>
              <a:rPr lang="ru-RU" sz="1500" b="1" u="sng" dirty="0">
                <a:solidFill>
                  <a:srgbClr val="002060"/>
                </a:solidFill>
                <a:latin typeface="Times New Roman" panose="02020603050405020304" pitchFamily="18" charset="0"/>
                <a:cs typeface="Times New Roman" panose="02020603050405020304" pitchFamily="18" charset="0"/>
              </a:rPr>
              <a:t>Задачи:</a:t>
            </a:r>
            <a:endParaRPr lang="ru-RU" sz="1500" u="sng" dirty="0">
              <a:solidFill>
                <a:srgbClr val="002060"/>
              </a:solidFill>
              <a:latin typeface="Times New Roman" panose="02020603050405020304" pitchFamily="18" charset="0"/>
              <a:cs typeface="Times New Roman" panose="02020603050405020304" pitchFamily="18" charset="0"/>
            </a:endParaRPr>
          </a:p>
          <a:p>
            <a:pPr algn="just" fontAlgn="base"/>
            <a:r>
              <a:rPr lang="ru-RU" sz="1500" dirty="0" smtClean="0">
                <a:solidFill>
                  <a:srgbClr val="002060"/>
                </a:solidFill>
                <a:latin typeface="Times New Roman" panose="02020603050405020304" pitchFamily="18" charset="0"/>
                <a:cs typeface="Times New Roman" panose="02020603050405020304" pitchFamily="18" charset="0"/>
              </a:rPr>
              <a:t>- </a:t>
            </a:r>
            <a:r>
              <a:rPr lang="ru-RU" sz="1500" dirty="0">
                <a:solidFill>
                  <a:srgbClr val="002060"/>
                </a:solidFill>
                <a:latin typeface="Times New Roman" panose="02020603050405020304" pitchFamily="18" charset="0"/>
                <a:cs typeface="Times New Roman" panose="02020603050405020304" pitchFamily="18" charset="0"/>
              </a:rPr>
              <a:t>Реализовать внутреннюю систему оценки качества образования (ВСОКО), как механизма выполнения основной образовательной программы; </a:t>
            </a:r>
          </a:p>
          <a:p>
            <a:pPr algn="just" fontAlgn="base"/>
            <a:r>
              <a:rPr lang="ru-RU" sz="1500" dirty="0" smtClean="0">
                <a:solidFill>
                  <a:srgbClr val="002060"/>
                </a:solidFill>
                <a:latin typeface="Times New Roman" panose="02020603050405020304" pitchFamily="18" charset="0"/>
                <a:cs typeface="Times New Roman" panose="02020603050405020304" pitchFamily="18" charset="0"/>
              </a:rPr>
              <a:t>- </a:t>
            </a:r>
            <a:r>
              <a:rPr lang="ru-RU" sz="1500" dirty="0">
                <a:solidFill>
                  <a:srgbClr val="002060"/>
                </a:solidFill>
                <a:latin typeface="Times New Roman" panose="02020603050405020304" pitchFamily="18" charset="0"/>
                <a:cs typeface="Times New Roman" panose="02020603050405020304" pitchFamily="18" charset="0"/>
              </a:rPr>
              <a:t>Обеспечить переход на ФООП ДО с целью повышения качества образования в ДОУ, в соответствии с законодательством РФ;</a:t>
            </a:r>
          </a:p>
          <a:p>
            <a:pPr algn="just" fontAlgn="base"/>
            <a:r>
              <a:rPr lang="ru-RU" sz="1500" dirty="0" smtClean="0">
                <a:solidFill>
                  <a:srgbClr val="002060"/>
                </a:solidFill>
                <a:latin typeface="Times New Roman" panose="02020603050405020304" pitchFamily="18" charset="0"/>
                <a:cs typeface="Times New Roman" panose="02020603050405020304" pitchFamily="18" charset="0"/>
              </a:rPr>
              <a:t>- </a:t>
            </a:r>
            <a:r>
              <a:rPr lang="ru-RU" sz="1500" dirty="0">
                <a:solidFill>
                  <a:srgbClr val="002060"/>
                </a:solidFill>
                <a:latin typeface="Times New Roman" panose="02020603050405020304" pitchFamily="18" charset="0"/>
                <a:cs typeface="Times New Roman" panose="02020603050405020304" pitchFamily="18" charset="0"/>
              </a:rPr>
              <a:t>Обеспечить реализацию программы воспитания в образовательный процесс ДОУ в рамках ФООП ДО, объединив обучение и воспитание в целостный образовательный процесс путем разностороннего, полноценного развития каждого ребенка с учетом его индивидуальных особенностей и возможностей;</a:t>
            </a:r>
          </a:p>
          <a:p>
            <a:pPr algn="just"/>
            <a:r>
              <a:rPr lang="ru-RU" sz="1500" dirty="0" smtClean="0">
                <a:solidFill>
                  <a:srgbClr val="002060"/>
                </a:solidFill>
                <a:latin typeface="Times New Roman" panose="02020603050405020304" pitchFamily="18" charset="0"/>
                <a:cs typeface="Times New Roman" panose="02020603050405020304" pitchFamily="18" charset="0"/>
              </a:rPr>
              <a:t>- </a:t>
            </a:r>
            <a:r>
              <a:rPr lang="ru-RU" sz="1500" dirty="0">
                <a:solidFill>
                  <a:srgbClr val="002060"/>
                </a:solidFill>
                <a:latin typeface="Times New Roman" panose="02020603050405020304" pitchFamily="18" charset="0"/>
                <a:cs typeface="Times New Roman" panose="02020603050405020304" pitchFamily="18" charset="0"/>
              </a:rPr>
              <a:t>Обеспечить внедрение инновационных образовательных технологий в соответствии с ФГОС ДО в рамках инновационной деятельности</a:t>
            </a:r>
            <a:r>
              <a:rPr lang="ru-RU" sz="1500" dirty="0" smtClean="0">
                <a:solidFill>
                  <a:srgbClr val="002060"/>
                </a:solidFill>
                <a:latin typeface="Times New Roman" panose="02020603050405020304" pitchFamily="18" charset="0"/>
                <a:cs typeface="Times New Roman" panose="02020603050405020304" pitchFamily="18" charset="0"/>
              </a:rPr>
              <a:t>;</a:t>
            </a:r>
          </a:p>
          <a:p>
            <a:pPr algn="just" fontAlgn="base"/>
            <a:r>
              <a:rPr lang="ru-RU" sz="1500" b="1" u="sng" dirty="0">
                <a:solidFill>
                  <a:srgbClr val="002060"/>
                </a:solidFill>
                <a:latin typeface="Times New Roman" panose="02020603050405020304" pitchFamily="18" charset="0"/>
                <a:cs typeface="Times New Roman" panose="02020603050405020304" pitchFamily="18" charset="0"/>
              </a:rPr>
              <a:t>Ожидаемые результаты:</a:t>
            </a:r>
            <a:endParaRPr lang="ru-RU" sz="1500" u="sng" dirty="0">
              <a:solidFill>
                <a:srgbClr val="002060"/>
              </a:solidFill>
              <a:latin typeface="Times New Roman" panose="02020603050405020304" pitchFamily="18" charset="0"/>
              <a:cs typeface="Times New Roman" panose="02020603050405020304" pitchFamily="18" charset="0"/>
            </a:endParaRPr>
          </a:p>
          <a:p>
            <a:pPr algn="just" fontAlgn="base"/>
            <a:r>
              <a:rPr lang="ru-RU" sz="1500" dirty="0">
                <a:solidFill>
                  <a:srgbClr val="002060"/>
                </a:solidFill>
                <a:latin typeface="Times New Roman" panose="02020603050405020304" pitchFamily="18" charset="0"/>
                <a:cs typeface="Times New Roman" panose="02020603050405020304" pitchFamily="18" charset="0"/>
              </a:rPr>
              <a:t>– ежегодное 100% выполнение муниципального задания;</a:t>
            </a:r>
          </a:p>
          <a:p>
            <a:pPr algn="just" fontAlgn="base"/>
            <a:r>
              <a:rPr lang="ru-RU" sz="1500" dirty="0">
                <a:solidFill>
                  <a:srgbClr val="002060"/>
                </a:solidFill>
                <a:latin typeface="Times New Roman" panose="02020603050405020304" pitchFamily="18" charset="0"/>
                <a:cs typeface="Times New Roman" panose="02020603050405020304" pitchFamily="18" charset="0"/>
              </a:rPr>
              <a:t>– ежегодное предоставление общественности отчета о результатах финансово-хозяйственной и образовательной деятельности (отчет по </a:t>
            </a:r>
            <a:r>
              <a:rPr lang="ru-RU" sz="1500" dirty="0" err="1">
                <a:solidFill>
                  <a:srgbClr val="002060"/>
                </a:solidFill>
                <a:latin typeface="Times New Roman" panose="02020603050405020304" pitchFamily="18" charset="0"/>
                <a:cs typeface="Times New Roman" panose="02020603050405020304" pitchFamily="18" charset="0"/>
              </a:rPr>
              <a:t>самообследованию</a:t>
            </a:r>
            <a:r>
              <a:rPr lang="ru-RU" sz="1500" dirty="0">
                <a:solidFill>
                  <a:srgbClr val="002060"/>
                </a:solidFill>
                <a:latin typeface="Times New Roman" panose="02020603050405020304" pitchFamily="18" charset="0"/>
                <a:cs typeface="Times New Roman" panose="02020603050405020304" pitchFamily="18" charset="0"/>
              </a:rPr>
              <a:t>, публичный доклад);</a:t>
            </a:r>
          </a:p>
          <a:p>
            <a:pPr algn="just" fontAlgn="base"/>
            <a:r>
              <a:rPr lang="ru-RU" sz="1500" dirty="0">
                <a:solidFill>
                  <a:srgbClr val="002060"/>
                </a:solidFill>
                <a:latin typeface="Times New Roman" panose="02020603050405020304" pitchFamily="18" charset="0"/>
                <a:cs typeface="Times New Roman" panose="02020603050405020304" pitchFamily="18" charset="0"/>
              </a:rPr>
              <a:t>− сохранение доли детей, охваченных ФООП, соответствующими федеральному государственному образовательному стандарту дошкольного образования на показателе 100%;</a:t>
            </a:r>
          </a:p>
          <a:p>
            <a:pPr algn="just" fontAlgn="base"/>
            <a:r>
              <a:rPr lang="ru-RU" sz="1500" dirty="0">
                <a:solidFill>
                  <a:srgbClr val="002060"/>
                </a:solidFill>
                <a:latin typeface="Times New Roman" panose="02020603050405020304" pitchFamily="18" charset="0"/>
                <a:cs typeface="Times New Roman" panose="02020603050405020304" pitchFamily="18" charset="0"/>
              </a:rPr>
              <a:t>– увеличение доли обучающихся ДОУ, принимающих участие в инновационных образовательных и социальных проектах с 60 до 70%;</a:t>
            </a:r>
          </a:p>
          <a:p>
            <a:pPr algn="just" fontAlgn="base"/>
            <a:r>
              <a:rPr lang="ru-RU" sz="1500" dirty="0">
                <a:solidFill>
                  <a:srgbClr val="002060"/>
                </a:solidFill>
                <a:latin typeface="Times New Roman" panose="02020603050405020304" pitchFamily="18" charset="0"/>
                <a:cs typeface="Times New Roman" panose="02020603050405020304" pitchFamily="18" charset="0"/>
              </a:rPr>
              <a:t>– увеличение доли обучающихся ДОУ с высокой и средней степенью готовности к школьному обучению с 92 до 95%;</a:t>
            </a:r>
          </a:p>
          <a:p>
            <a:pPr algn="just" fontAlgn="base"/>
            <a:r>
              <a:rPr lang="ru-RU" sz="1500" dirty="0">
                <a:solidFill>
                  <a:srgbClr val="002060"/>
                </a:solidFill>
                <a:latin typeface="Times New Roman" panose="02020603050405020304" pitchFamily="18" charset="0"/>
                <a:cs typeface="Times New Roman" panose="02020603050405020304" pitchFamily="18" charset="0"/>
              </a:rPr>
              <a:t>– повышение степени удовлетворенности родителей качеством образовательных услуг с 86,6 до 94</a:t>
            </a:r>
            <a:r>
              <a:rPr lang="ru-RU" sz="1500" dirty="0" smtClean="0">
                <a:solidFill>
                  <a:srgbClr val="002060"/>
                </a:solidFill>
                <a:latin typeface="Times New Roman" panose="02020603050405020304" pitchFamily="18" charset="0"/>
                <a:cs typeface="Times New Roman" panose="02020603050405020304" pitchFamily="18" charset="0"/>
              </a:rPr>
              <a:t>%.</a:t>
            </a:r>
          </a:p>
          <a:p>
            <a:pPr algn="just" fontAlgn="base"/>
            <a:r>
              <a:rPr lang="ru-RU" sz="1500" dirty="0">
                <a:solidFill>
                  <a:srgbClr val="002060"/>
                </a:solidFill>
                <a:latin typeface="Times New Roman" panose="02020603050405020304" pitchFamily="18" charset="0"/>
                <a:cs typeface="Times New Roman" panose="02020603050405020304" pitchFamily="18" charset="0"/>
              </a:rPr>
              <a:t>– 100% соответствие сайта требованиям законодательства.</a:t>
            </a:r>
          </a:p>
          <a:p>
            <a:pPr algn="just"/>
            <a:endParaRPr lang="ru-RU" sz="16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467544" y="332656"/>
            <a:ext cx="8280919" cy="27186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Проект «Комфортная и безопасная образовательная среда»</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2" name="TextBox 1"/>
          <p:cNvSpPr txBox="1"/>
          <p:nvPr/>
        </p:nvSpPr>
        <p:spPr>
          <a:xfrm>
            <a:off x="467544" y="730441"/>
            <a:ext cx="7920880" cy="6001643"/>
          </a:xfrm>
          <a:prstGeom prst="rect">
            <a:avLst/>
          </a:prstGeom>
          <a:noFill/>
        </p:spPr>
        <p:txBody>
          <a:bodyPr wrap="square" rtlCol="0">
            <a:spAutoFit/>
          </a:bodyPr>
          <a:lstStyle/>
          <a:p>
            <a:pPr algn="just" fontAlgn="base"/>
            <a:r>
              <a:rPr lang="ru-RU" sz="1600" b="1" u="sng" dirty="0">
                <a:solidFill>
                  <a:srgbClr val="002060"/>
                </a:solidFill>
                <a:latin typeface="Times New Roman" panose="02020603050405020304" pitchFamily="18" charset="0"/>
                <a:cs typeface="Times New Roman" panose="02020603050405020304" pitchFamily="18" charset="0"/>
              </a:rPr>
              <a:t>Цель:</a:t>
            </a:r>
            <a:r>
              <a:rPr lang="ru-RU" sz="1600" dirty="0">
                <a:solidFill>
                  <a:srgbClr val="002060"/>
                </a:solidFill>
                <a:latin typeface="Times New Roman" panose="02020603050405020304" pitchFamily="18" charset="0"/>
                <a:cs typeface="Times New Roman" panose="02020603050405020304" pitchFamily="18" charset="0"/>
              </a:rPr>
              <a:t> Обеспечение комфортной жизнедеятельности участников образовательных отношений путем создания безопасного образовательного пространства.</a:t>
            </a:r>
          </a:p>
          <a:p>
            <a:pPr algn="just" fontAlgn="base"/>
            <a:r>
              <a:rPr lang="ru-RU" sz="1600" b="1" u="sng" dirty="0">
                <a:solidFill>
                  <a:srgbClr val="002060"/>
                </a:solidFill>
                <a:latin typeface="Times New Roman" panose="02020603050405020304" pitchFamily="18" charset="0"/>
                <a:cs typeface="Times New Roman" panose="02020603050405020304" pitchFamily="18" charset="0"/>
              </a:rPr>
              <a:t>Задачи: </a:t>
            </a:r>
            <a:endParaRPr lang="ru-RU" sz="1600" u="sng" dirty="0">
              <a:solidFill>
                <a:srgbClr val="002060"/>
              </a:solidFill>
              <a:latin typeface="Times New Roman" panose="02020603050405020304" pitchFamily="18" charset="0"/>
              <a:cs typeface="Times New Roman" panose="02020603050405020304" pitchFamily="18" charset="0"/>
            </a:endParaRPr>
          </a:p>
          <a:p>
            <a:pPr lvl="0" algn="just" fontAlgn="base"/>
            <a:r>
              <a:rPr lang="ru-RU" sz="1600" dirty="0" smtClean="0">
                <a:solidFill>
                  <a:srgbClr val="002060"/>
                </a:solidFill>
                <a:latin typeface="Times New Roman" panose="02020603050405020304" pitchFamily="18" charset="0"/>
                <a:cs typeface="Times New Roman" panose="02020603050405020304" pitchFamily="18" charset="0"/>
              </a:rPr>
              <a:t>-Продолжить </a:t>
            </a:r>
            <a:r>
              <a:rPr lang="ru-RU" sz="1600" dirty="0">
                <a:solidFill>
                  <a:srgbClr val="002060"/>
                </a:solidFill>
                <a:latin typeface="Times New Roman" panose="02020603050405020304" pitchFamily="18" charset="0"/>
                <a:cs typeface="Times New Roman" panose="02020603050405020304" pitchFamily="18" charset="0"/>
              </a:rPr>
              <a:t>работу по приведению здания и территории в соответствие с требованиями антитеррористической, дорожной, информационной, пожарной безопасности, санитарными правилами;</a:t>
            </a:r>
          </a:p>
          <a:p>
            <a:pPr lvl="0" algn="just" fontAlgn="base"/>
            <a:r>
              <a:rPr lang="ru-RU" sz="1600" dirty="0" smtClean="0">
                <a:solidFill>
                  <a:srgbClr val="002060"/>
                </a:solidFill>
                <a:latin typeface="Times New Roman" panose="02020603050405020304" pitchFamily="18" charset="0"/>
                <a:cs typeface="Times New Roman" panose="02020603050405020304" pitchFamily="18" charset="0"/>
              </a:rPr>
              <a:t>-Укрепить </a:t>
            </a:r>
            <a:r>
              <a:rPr lang="ru-RU" sz="1600" dirty="0">
                <a:solidFill>
                  <a:srgbClr val="002060"/>
                </a:solidFill>
                <a:latin typeface="Times New Roman" panose="02020603050405020304" pitchFamily="18" charset="0"/>
                <a:cs typeface="Times New Roman" panose="02020603050405020304" pitchFamily="18" charset="0"/>
              </a:rPr>
              <a:t>материально-техническую базу с точки зрения ее безопасности;</a:t>
            </a:r>
          </a:p>
          <a:p>
            <a:pPr lvl="0" algn="just" fontAlgn="base"/>
            <a:r>
              <a:rPr lang="ru-RU" sz="1600" dirty="0" smtClean="0">
                <a:solidFill>
                  <a:srgbClr val="002060"/>
                </a:solidFill>
                <a:latin typeface="Times New Roman" panose="02020603050405020304" pitchFamily="18" charset="0"/>
                <a:cs typeface="Times New Roman" panose="02020603050405020304" pitchFamily="18" charset="0"/>
              </a:rPr>
              <a:t>-Модернизировать </a:t>
            </a:r>
            <a:r>
              <a:rPr lang="ru-RU" sz="1600" dirty="0">
                <a:solidFill>
                  <a:srgbClr val="002060"/>
                </a:solidFill>
                <a:latin typeface="Times New Roman" panose="02020603050405020304" pitchFamily="18" charset="0"/>
                <a:cs typeface="Times New Roman" panose="02020603050405020304" pitchFamily="18" charset="0"/>
              </a:rPr>
              <a:t>развивающую предметно-пространственную среду, способствующую реализации нового содержания и достижению новых образовательных результатов</a:t>
            </a:r>
            <a:r>
              <a:rPr lang="ru-RU" sz="1600" dirty="0" smtClean="0">
                <a:solidFill>
                  <a:srgbClr val="002060"/>
                </a:solidFill>
                <a:latin typeface="Times New Roman" panose="02020603050405020304" pitchFamily="18" charset="0"/>
                <a:cs typeface="Times New Roman" panose="02020603050405020304" pitchFamily="18" charset="0"/>
              </a:rPr>
              <a:t>.</a:t>
            </a:r>
          </a:p>
          <a:p>
            <a:pPr algn="just" fontAlgn="base"/>
            <a:r>
              <a:rPr lang="ru-RU" sz="1600" b="1" u="sng" dirty="0">
                <a:solidFill>
                  <a:srgbClr val="002060"/>
                </a:solidFill>
                <a:latin typeface="Times New Roman" panose="02020603050405020304" pitchFamily="18" charset="0"/>
                <a:cs typeface="Times New Roman" panose="02020603050405020304" pitchFamily="18" charset="0"/>
              </a:rPr>
              <a:t>Ожидаемые результаты:</a:t>
            </a:r>
            <a:endParaRPr lang="ru-RU" sz="1600" u="sng" dirty="0">
              <a:solidFill>
                <a:srgbClr val="002060"/>
              </a:solidFill>
              <a:latin typeface="Times New Roman" panose="02020603050405020304" pitchFamily="18" charset="0"/>
              <a:cs typeface="Times New Roman" panose="02020603050405020304" pitchFamily="18" charset="0"/>
            </a:endParaRPr>
          </a:p>
          <a:p>
            <a:pPr algn="just" fontAlgn="base"/>
            <a:r>
              <a:rPr lang="ru-RU" sz="1600" dirty="0">
                <a:solidFill>
                  <a:srgbClr val="002060"/>
                </a:solidFill>
                <a:latin typeface="Times New Roman" panose="02020603050405020304" pitchFamily="18" charset="0"/>
                <a:cs typeface="Times New Roman" panose="02020603050405020304" pitchFamily="18" charset="0"/>
              </a:rPr>
              <a:t>– стабильное функционирование ДОУ в соответствии с целями и задачами Программы развития,</a:t>
            </a:r>
          </a:p>
          <a:p>
            <a:pPr algn="just" fontAlgn="base"/>
            <a:r>
              <a:rPr lang="ru-RU" sz="1600" dirty="0">
                <a:solidFill>
                  <a:srgbClr val="002060"/>
                </a:solidFill>
                <a:latin typeface="Times New Roman" panose="02020603050405020304" pitchFamily="18" charset="0"/>
                <a:cs typeface="Times New Roman" panose="02020603050405020304" pitchFamily="18" charset="0"/>
              </a:rPr>
              <a:t>− сохранение 100% степени оснащения ДОУ системой автоматической пожарной сигнализации и системой оповещения и управления эвакуацией при пожаре;</a:t>
            </a:r>
          </a:p>
          <a:p>
            <a:pPr algn="just" fontAlgn="base"/>
            <a:r>
              <a:rPr lang="ru-RU" sz="1600" dirty="0">
                <a:solidFill>
                  <a:srgbClr val="002060"/>
                </a:solidFill>
                <a:latin typeface="Times New Roman" panose="02020603050405020304" pitchFamily="18" charset="0"/>
                <a:cs typeface="Times New Roman" panose="02020603050405020304" pitchFamily="18" charset="0"/>
              </a:rPr>
              <a:t>– увеличение доли групп, в полной мере отвечающих требованиям ФГОС  ДО с 50 до 100 %; </a:t>
            </a:r>
          </a:p>
          <a:p>
            <a:pPr algn="just" fontAlgn="base"/>
            <a:r>
              <a:rPr lang="ru-RU" sz="1600" dirty="0">
                <a:solidFill>
                  <a:srgbClr val="002060"/>
                </a:solidFill>
                <a:latin typeface="Times New Roman" panose="02020603050405020304" pitchFamily="18" charset="0"/>
                <a:cs typeface="Times New Roman" panose="02020603050405020304" pitchFamily="18" charset="0"/>
              </a:rPr>
              <a:t>– увеличение доли групп, обеспеченных современным обучающим оборудованием для внедрения цифровых образовательных технологий в образовательное пространство ДОУ с 20 до 100 %;</a:t>
            </a:r>
          </a:p>
          <a:p>
            <a:pPr algn="just" fontAlgn="base"/>
            <a:r>
              <a:rPr lang="ru-RU" sz="1600" dirty="0">
                <a:solidFill>
                  <a:srgbClr val="002060"/>
                </a:solidFill>
                <a:latin typeface="Times New Roman" panose="02020603050405020304" pitchFamily="18" charset="0"/>
                <a:cs typeface="Times New Roman" panose="02020603050405020304" pitchFamily="18" charset="0"/>
              </a:rPr>
              <a:t>– 100 % выполнения мероприятий в рамках реализации плана мероприятий Паспорта безопасности ДОУ;</a:t>
            </a:r>
          </a:p>
          <a:p>
            <a:pPr algn="just" fontAlgn="base"/>
            <a:r>
              <a:rPr lang="ru-RU" sz="1600" dirty="0">
                <a:solidFill>
                  <a:srgbClr val="002060"/>
                </a:solidFill>
                <a:latin typeface="Times New Roman" panose="02020603050405020304" pitchFamily="18" charset="0"/>
                <a:cs typeface="Times New Roman" panose="02020603050405020304" pitchFamily="18" charset="0"/>
              </a:rPr>
              <a:t>– 100 % проведение специальной оценки условий труда и оценки профессиональных рисков, в общем количестве рабочих мест.</a:t>
            </a:r>
          </a:p>
          <a:p>
            <a:pPr lvl="0" fontAlgn="base"/>
            <a:endParaRPr lang="ru-RU" sz="16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9" name="Прямоугольник 8"/>
          <p:cNvSpPr/>
          <p:nvPr/>
        </p:nvSpPr>
        <p:spPr>
          <a:xfrm>
            <a:off x="611560" y="332656"/>
            <a:ext cx="8093541" cy="308226"/>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Проект «Успешный ребенок»</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3" name="TextBox 2"/>
          <p:cNvSpPr txBox="1"/>
          <p:nvPr/>
        </p:nvSpPr>
        <p:spPr>
          <a:xfrm>
            <a:off x="611560" y="764704"/>
            <a:ext cx="7992888" cy="5355312"/>
          </a:xfrm>
          <a:prstGeom prst="rect">
            <a:avLst/>
          </a:prstGeom>
          <a:noFill/>
        </p:spPr>
        <p:txBody>
          <a:bodyPr wrap="square" rtlCol="0">
            <a:spAutoFit/>
          </a:bodyPr>
          <a:lstStyle/>
          <a:p>
            <a:pPr algn="just" fontAlgn="base"/>
            <a:r>
              <a:rPr lang="ru-RU" b="1" u="sng" dirty="0">
                <a:solidFill>
                  <a:srgbClr val="002060"/>
                </a:solidFill>
                <a:latin typeface="Times New Roman" panose="02020603050405020304" pitchFamily="18" charset="0"/>
                <a:cs typeface="Times New Roman" panose="02020603050405020304" pitchFamily="18" charset="0"/>
              </a:rPr>
              <a:t>Цель</a:t>
            </a:r>
            <a:r>
              <a:rPr lang="ru-RU" u="sng" dirty="0">
                <a:solidFill>
                  <a:srgbClr val="002060"/>
                </a:solidFill>
                <a:latin typeface="Times New Roman" panose="02020603050405020304" pitchFamily="18" charset="0"/>
                <a:cs typeface="Times New Roman" panose="02020603050405020304" pitchFamily="18" charset="0"/>
              </a:rPr>
              <a:t>:</a:t>
            </a:r>
            <a:r>
              <a:rPr lang="ru-RU" dirty="0">
                <a:solidFill>
                  <a:srgbClr val="002060"/>
                </a:solidFill>
                <a:latin typeface="Times New Roman" panose="02020603050405020304" pitchFamily="18" charset="0"/>
                <a:cs typeface="Times New Roman" panose="02020603050405020304" pitchFamily="18" charset="0"/>
              </a:rPr>
              <a:t> направить усилия педагогического коллектива на выявление, поддержку и развитие способностей и талантов обучающихся в различных видах деятельности.</a:t>
            </a:r>
          </a:p>
          <a:p>
            <a:pPr algn="just" fontAlgn="base"/>
            <a:r>
              <a:rPr lang="ru-RU" b="1" u="sng" dirty="0">
                <a:solidFill>
                  <a:srgbClr val="002060"/>
                </a:solidFill>
                <a:latin typeface="Times New Roman" panose="02020603050405020304" pitchFamily="18" charset="0"/>
                <a:cs typeface="Times New Roman" panose="02020603050405020304" pitchFamily="18" charset="0"/>
              </a:rPr>
              <a:t>Задачи:</a:t>
            </a:r>
            <a:endParaRPr lang="ru-RU" u="sng" dirty="0">
              <a:solidFill>
                <a:srgbClr val="002060"/>
              </a:solidFill>
              <a:latin typeface="Times New Roman" panose="02020603050405020304" pitchFamily="18" charset="0"/>
              <a:cs typeface="Times New Roman" panose="02020603050405020304" pitchFamily="18" charset="0"/>
            </a:endParaRPr>
          </a:p>
          <a:p>
            <a:pPr lvl="0" algn="just" fontAlgn="base"/>
            <a:r>
              <a:rPr lang="ru-RU" dirty="0" smtClean="0">
                <a:solidFill>
                  <a:srgbClr val="002060"/>
                </a:solidFill>
                <a:latin typeface="Times New Roman" panose="02020603050405020304" pitchFamily="18" charset="0"/>
                <a:cs typeface="Times New Roman" panose="02020603050405020304" pitchFamily="18" charset="0"/>
              </a:rPr>
              <a:t>-Развитие </a:t>
            </a:r>
            <a:r>
              <a:rPr lang="ru-RU" dirty="0">
                <a:solidFill>
                  <a:srgbClr val="002060"/>
                </a:solidFill>
                <a:latin typeface="Times New Roman" panose="02020603050405020304" pitchFamily="18" charset="0"/>
                <a:cs typeface="Times New Roman" panose="02020603050405020304" pitchFamily="18" charset="0"/>
              </a:rPr>
              <a:t>системы работы с одаренными воспитанниками;</a:t>
            </a:r>
          </a:p>
          <a:p>
            <a:pPr lvl="0" algn="just" fontAlgn="base"/>
            <a:r>
              <a:rPr lang="ru-RU" dirty="0" smtClean="0">
                <a:solidFill>
                  <a:srgbClr val="002060"/>
                </a:solidFill>
                <a:latin typeface="Times New Roman" panose="02020603050405020304" pitchFamily="18" charset="0"/>
                <a:cs typeface="Times New Roman" panose="02020603050405020304" pitchFamily="18" charset="0"/>
              </a:rPr>
              <a:t>-Включение </a:t>
            </a:r>
            <a:r>
              <a:rPr lang="ru-RU" dirty="0">
                <a:solidFill>
                  <a:srgbClr val="002060"/>
                </a:solidFill>
                <a:latin typeface="Times New Roman" panose="02020603050405020304" pitchFamily="18" charset="0"/>
                <a:cs typeface="Times New Roman" panose="02020603050405020304" pitchFamily="18" charset="0"/>
              </a:rPr>
              <a:t>детей с особыми способностями в конкурсное движение;</a:t>
            </a:r>
          </a:p>
          <a:p>
            <a:pPr lvl="0" algn="just" fontAlgn="base"/>
            <a:r>
              <a:rPr lang="ru-RU" dirty="0" smtClean="0">
                <a:solidFill>
                  <a:srgbClr val="002060"/>
                </a:solidFill>
                <a:latin typeface="Times New Roman" panose="02020603050405020304" pitchFamily="18" charset="0"/>
                <a:cs typeface="Times New Roman" panose="02020603050405020304" pitchFamily="18" charset="0"/>
              </a:rPr>
              <a:t>-Развитие </a:t>
            </a:r>
            <a:r>
              <a:rPr lang="ru-RU" dirty="0">
                <a:solidFill>
                  <a:srgbClr val="002060"/>
                </a:solidFill>
                <a:latin typeface="Times New Roman" panose="02020603050405020304" pitchFamily="18" charset="0"/>
                <a:cs typeface="Times New Roman" panose="02020603050405020304" pitchFamily="18" charset="0"/>
              </a:rPr>
              <a:t>спортивных навыков обучающихся для успешной сдачи нормативов ГТО; </a:t>
            </a:r>
          </a:p>
          <a:p>
            <a:pPr lvl="0" algn="just" fontAlgn="base"/>
            <a:r>
              <a:rPr lang="ru-RU" dirty="0" smtClean="0">
                <a:solidFill>
                  <a:srgbClr val="002060"/>
                </a:solidFill>
                <a:latin typeface="Times New Roman" panose="02020603050405020304" pitchFamily="18" charset="0"/>
                <a:cs typeface="Times New Roman" panose="02020603050405020304" pitchFamily="18" charset="0"/>
              </a:rPr>
              <a:t>-Развитие </a:t>
            </a:r>
            <a:r>
              <a:rPr lang="ru-RU" dirty="0">
                <a:solidFill>
                  <a:srgbClr val="002060"/>
                </a:solidFill>
                <a:latin typeface="Times New Roman" panose="02020603050405020304" pitchFamily="18" charset="0"/>
                <a:cs typeface="Times New Roman" panose="02020603050405020304" pitchFamily="18" charset="0"/>
              </a:rPr>
              <a:t>кадрового потенциала в данном направлении.</a:t>
            </a:r>
          </a:p>
          <a:p>
            <a:pPr algn="just" fontAlgn="base"/>
            <a:r>
              <a:rPr lang="ru-RU" u="sng" dirty="0">
                <a:solidFill>
                  <a:srgbClr val="002060"/>
                </a:solidFill>
                <a:latin typeface="Times New Roman" panose="02020603050405020304" pitchFamily="18" charset="0"/>
                <a:cs typeface="Times New Roman" panose="02020603050405020304" pitchFamily="18" charset="0"/>
              </a:rPr>
              <a:t> </a:t>
            </a:r>
            <a:r>
              <a:rPr lang="ru-RU" b="1" u="sng" dirty="0">
                <a:solidFill>
                  <a:srgbClr val="002060"/>
                </a:solidFill>
                <a:latin typeface="Times New Roman" panose="02020603050405020304" pitchFamily="18" charset="0"/>
                <a:cs typeface="Times New Roman" panose="02020603050405020304" pitchFamily="18" charset="0"/>
              </a:rPr>
              <a:t>Ожидаемые результаты: </a:t>
            </a:r>
            <a:endParaRPr lang="ru-RU" u="sng" dirty="0">
              <a:solidFill>
                <a:srgbClr val="002060"/>
              </a:solidFill>
              <a:latin typeface="Times New Roman" panose="02020603050405020304" pitchFamily="18" charset="0"/>
              <a:cs typeface="Times New Roman" panose="02020603050405020304" pitchFamily="18" charset="0"/>
            </a:endParaRPr>
          </a:p>
          <a:p>
            <a:pPr algn="just" fontAlgn="base"/>
            <a:r>
              <a:rPr lang="ru-RU" dirty="0">
                <a:solidFill>
                  <a:srgbClr val="002060"/>
                </a:solidFill>
                <a:latin typeface="Times New Roman" panose="02020603050405020304" pitchFamily="18" charset="0"/>
                <a:cs typeface="Times New Roman" panose="02020603050405020304" pitchFamily="18" charset="0"/>
              </a:rPr>
              <a:t>– увеличение доли обучающихся ДОУ, принимающих участие в муниципальных, областных и всероссийских конкурсах ежегодно, с 70 до 75%;</a:t>
            </a:r>
          </a:p>
          <a:p>
            <a:pPr algn="just" fontAlgn="base"/>
            <a:r>
              <a:rPr lang="ru-RU" dirty="0">
                <a:solidFill>
                  <a:srgbClr val="002060"/>
                </a:solidFill>
                <a:latin typeface="Times New Roman" panose="02020603050405020304" pitchFamily="18" charset="0"/>
                <a:cs typeface="Times New Roman" panose="02020603050405020304" pitchFamily="18" charset="0"/>
              </a:rPr>
              <a:t>– увеличение доли обучающихся ДОУ, выполнивших нормативы 1 ступени Всероссийского физкультурно-спортивного комплекса «Готов к труду и обороне» (ГТО), в общей численности обучающихся ДОУ, принявших участие в выполнении нормативов 1 ступени ВФСК ГТО;</a:t>
            </a:r>
          </a:p>
          <a:p>
            <a:pPr algn="just"/>
            <a:r>
              <a:rPr lang="ru-RU" dirty="0">
                <a:solidFill>
                  <a:srgbClr val="002060"/>
                </a:solidFill>
                <a:latin typeface="Times New Roman" panose="02020603050405020304" pitchFamily="18" charset="0"/>
                <a:cs typeface="Times New Roman" panose="02020603050405020304" pitchFamily="18" charset="0"/>
              </a:rPr>
              <a:t>– увеличение доли обучающихся ДОУ, принимающих участие в муниципальных социально-педагогических программах с 15 до 30</a:t>
            </a:r>
            <a:r>
              <a:rPr lang="ru-RU" dirty="0" smtClean="0">
                <a:solidFill>
                  <a:srgbClr val="002060"/>
                </a:solidFill>
                <a:latin typeface="Times New Roman" panose="02020603050405020304" pitchFamily="18" charset="0"/>
                <a:cs typeface="Times New Roman" panose="02020603050405020304" pitchFamily="18" charset="0"/>
              </a:rPr>
              <a:t>%;-</a:t>
            </a:r>
            <a:endParaRPr lang="ru-RU"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16" name="Прямоугольник 15"/>
          <p:cNvSpPr/>
          <p:nvPr/>
        </p:nvSpPr>
        <p:spPr>
          <a:xfrm>
            <a:off x="4527819" y="785794"/>
            <a:ext cx="237566"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 name="TextBox 1"/>
          <p:cNvSpPr txBox="1"/>
          <p:nvPr/>
        </p:nvSpPr>
        <p:spPr>
          <a:xfrm>
            <a:off x="556059" y="766915"/>
            <a:ext cx="7943519" cy="5201424"/>
          </a:xfrm>
          <a:prstGeom prst="rect">
            <a:avLst/>
          </a:prstGeom>
          <a:noFill/>
        </p:spPr>
        <p:txBody>
          <a:bodyPr wrap="square" rtlCol="0">
            <a:spAutoFit/>
          </a:bodyPr>
          <a:lstStyle/>
          <a:p>
            <a:pPr lvl="0" algn="ctr" fontAlgn="base">
              <a:spcBef>
                <a:spcPct val="0"/>
              </a:spcBef>
              <a:spcAft>
                <a:spcPct val="0"/>
              </a:spcAft>
            </a:pPr>
            <a:r>
              <a:rPr lang="ru-RU" sz="2400" b="1" dirty="0">
                <a:solidFill>
                  <a:srgbClr val="663300"/>
                </a:solidFill>
                <a:latin typeface="Times New Roman" pitchFamily="18" charset="0"/>
                <a:ea typeface="Times New Roman" pitchFamily="18" charset="0"/>
                <a:cs typeface="Times New Roman" pitchFamily="18" charset="0"/>
              </a:rPr>
              <a:t>Содержание</a:t>
            </a:r>
            <a:r>
              <a:rPr lang="ru-RU" sz="2400" dirty="0">
                <a:solidFill>
                  <a:srgbClr val="663300"/>
                </a:solidFill>
                <a:latin typeface="Times New Roman" pitchFamily="18" charset="0"/>
                <a:ea typeface="Times New Roman" pitchFamily="18" charset="0"/>
                <a:cs typeface="Times New Roman" pitchFamily="18" charset="0"/>
              </a:rPr>
              <a:t> </a:t>
            </a:r>
            <a:r>
              <a:rPr lang="ru-RU" sz="2400" b="1" dirty="0">
                <a:solidFill>
                  <a:srgbClr val="663300"/>
                </a:solidFill>
                <a:latin typeface="Times New Roman" pitchFamily="18" charset="0"/>
                <a:ea typeface="Times New Roman" pitchFamily="18" charset="0"/>
                <a:cs typeface="Times New Roman" pitchFamily="18" charset="0"/>
              </a:rPr>
              <a:t>Программы развития.</a:t>
            </a:r>
          </a:p>
          <a:p>
            <a:pPr lvl="0" algn="ctr" fontAlgn="base">
              <a:spcBef>
                <a:spcPct val="0"/>
              </a:spcBef>
              <a:spcAft>
                <a:spcPct val="0"/>
              </a:spcAft>
            </a:pPr>
            <a:endParaRPr lang="ru-RU" sz="1100" dirty="0">
              <a:solidFill>
                <a:srgbClr val="663300"/>
              </a:solidFill>
              <a:latin typeface="Times New Roman" pitchFamily="18" charset="0"/>
              <a:cs typeface="Times New Roman" pitchFamily="18" charset="0"/>
            </a:endParaRPr>
          </a:p>
          <a:p>
            <a:pPr lvl="0" eaLnBrk="0" fontAlgn="base" hangingPunct="0">
              <a:lnSpc>
                <a:spcPct val="150000"/>
              </a:lnSpc>
              <a:spcBef>
                <a:spcPct val="0"/>
              </a:spcBef>
              <a:spcAft>
                <a:spcPct val="0"/>
              </a:spcAft>
            </a:pPr>
            <a:r>
              <a:rPr lang="ru-RU" dirty="0" smtClean="0">
                <a:solidFill>
                  <a:srgbClr val="000000"/>
                </a:solidFill>
                <a:latin typeface="Times New Roman" pitchFamily="18" charset="0"/>
                <a:ea typeface="Times New Roman" pitchFamily="18" charset="0"/>
                <a:cs typeface="Times New Roman" pitchFamily="18" charset="0"/>
              </a:rPr>
              <a:t>3 раздел. Концепция развития ДОУ.</a:t>
            </a:r>
            <a:endParaRPr lang="ru-RU" dirty="0">
              <a:latin typeface="Times New Roman" pitchFamily="18" charset="0"/>
              <a:cs typeface="Times New Roman" pitchFamily="18" charset="0"/>
            </a:endParaRPr>
          </a:p>
          <a:p>
            <a:pPr lvl="0" eaLnBrk="0" fontAlgn="base" hangingPunct="0">
              <a:lnSpc>
                <a:spcPct val="150000"/>
              </a:lnSpc>
              <a:spcBef>
                <a:spcPct val="0"/>
              </a:spcBef>
              <a:spcAft>
                <a:spcPct val="0"/>
              </a:spcAft>
            </a:pPr>
            <a:r>
              <a:rPr lang="ru-RU" dirty="0" smtClean="0">
                <a:solidFill>
                  <a:srgbClr val="000000"/>
                </a:solidFill>
                <a:latin typeface="Times New Roman" pitchFamily="18" charset="0"/>
                <a:ea typeface="Times New Roman" pitchFamily="18" charset="0"/>
                <a:cs typeface="Times New Roman" pitchFamily="18" charset="0"/>
              </a:rPr>
              <a:t>4 </a:t>
            </a:r>
            <a:r>
              <a:rPr lang="ru-RU" dirty="0">
                <a:solidFill>
                  <a:srgbClr val="000000"/>
                </a:solidFill>
                <a:latin typeface="Times New Roman" pitchFamily="18" charset="0"/>
                <a:ea typeface="Times New Roman" pitchFamily="18" charset="0"/>
                <a:cs typeface="Times New Roman" pitchFamily="18" charset="0"/>
              </a:rPr>
              <a:t>раздел. </a:t>
            </a:r>
            <a:r>
              <a:rPr lang="ru-RU" dirty="0" smtClean="0">
                <a:solidFill>
                  <a:srgbClr val="000000"/>
                </a:solidFill>
                <a:latin typeface="Times New Roman" pitchFamily="18" charset="0"/>
                <a:ea typeface="Times New Roman" pitchFamily="18" charset="0"/>
                <a:cs typeface="Times New Roman" pitchFamily="18" charset="0"/>
              </a:rPr>
              <a:t>Стратегия развития ДОУ</a:t>
            </a:r>
            <a:endParaRPr lang="ru-RU" dirty="0">
              <a:solidFill>
                <a:srgbClr val="000000"/>
              </a:solidFill>
              <a:latin typeface="Times New Roman" pitchFamily="18" charset="0"/>
              <a:ea typeface="Times New Roman" pitchFamily="18" charset="0"/>
              <a:cs typeface="Times New Roman" pitchFamily="18" charset="0"/>
            </a:endParaRPr>
          </a:p>
          <a:p>
            <a:pPr lvl="0" eaLnBrk="0" fontAlgn="base" hangingPunct="0">
              <a:lnSpc>
                <a:spcPct val="150000"/>
              </a:lnSpc>
              <a:spcBef>
                <a:spcPct val="0"/>
              </a:spcBef>
              <a:spcAft>
                <a:spcPct val="0"/>
              </a:spcAft>
            </a:pPr>
            <a:r>
              <a:rPr lang="ru-RU" dirty="0" smtClean="0">
                <a:solidFill>
                  <a:srgbClr val="000000"/>
                </a:solidFill>
                <a:latin typeface="Times New Roman" pitchFamily="18" charset="0"/>
                <a:ea typeface="Times New Roman" pitchFamily="18" charset="0"/>
                <a:cs typeface="Times New Roman" pitchFamily="18" charset="0"/>
              </a:rPr>
              <a:t>5 </a:t>
            </a:r>
            <a:r>
              <a:rPr lang="ru-RU" dirty="0">
                <a:solidFill>
                  <a:srgbClr val="000000"/>
                </a:solidFill>
                <a:latin typeface="Times New Roman" pitchFamily="18" charset="0"/>
                <a:ea typeface="Times New Roman" pitchFamily="18" charset="0"/>
                <a:cs typeface="Times New Roman" pitchFamily="18" charset="0"/>
              </a:rPr>
              <a:t>раздел. </a:t>
            </a:r>
            <a:r>
              <a:rPr lang="ru-RU" dirty="0" smtClean="0">
                <a:solidFill>
                  <a:srgbClr val="000000"/>
                </a:solidFill>
                <a:latin typeface="Times New Roman" pitchFamily="18" charset="0"/>
                <a:ea typeface="Times New Roman" pitchFamily="18" charset="0"/>
                <a:cs typeface="Times New Roman" pitchFamily="18" charset="0"/>
              </a:rPr>
              <a:t>Основные мероприятия по реализации программы развития</a:t>
            </a:r>
            <a:endParaRPr lang="ru-RU" dirty="0">
              <a:solidFill>
                <a:srgbClr val="000000"/>
              </a:solidFill>
              <a:latin typeface="Times New Roman" pitchFamily="18" charset="0"/>
              <a:ea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проект «Управление качеством образования»</a:t>
            </a:r>
            <a:endParaRPr lang="ru-RU" sz="1000" i="1" dirty="0" smtClean="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проект «Комфортная и безопасная образовательная среда».</a:t>
            </a:r>
            <a:endParaRPr lang="ru-RU" sz="1000" i="1" dirty="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проект «Успешный ребенок».</a:t>
            </a:r>
            <a:endParaRPr lang="ru-RU" sz="1000" i="1" dirty="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проект «Кадровый потенциал».</a:t>
            </a:r>
            <a:endParaRPr lang="ru-RU" sz="1000" i="1" dirty="0">
              <a:latin typeface="Times New Roman" pitchFamily="18" charset="0"/>
              <a:cs typeface="Times New Roman" pitchFamily="18" charset="0"/>
            </a:endParaRPr>
          </a:p>
          <a:p>
            <a:pPr lvl="0" eaLnBrk="0" fontAlgn="base" hangingPunct="0">
              <a:lnSpc>
                <a:spcPct val="150000"/>
              </a:lnSpc>
              <a:spcBef>
                <a:spcPct val="0"/>
              </a:spcBef>
              <a:spcAft>
                <a:spcPct val="0"/>
              </a:spcAft>
              <a:buFont typeface="Wingdings" pitchFamily="2" charset="2"/>
              <a:buChar char="Ø"/>
            </a:pPr>
            <a:r>
              <a:rPr lang="ru-RU" i="1" dirty="0" smtClean="0">
                <a:solidFill>
                  <a:srgbClr val="000000"/>
                </a:solidFill>
                <a:latin typeface="Times New Roman" pitchFamily="18" charset="0"/>
                <a:ea typeface="Times New Roman" pitchFamily="18" charset="0"/>
                <a:cs typeface="Times New Roman" pitchFamily="18" charset="0"/>
              </a:rPr>
              <a:t> проект «Содружество-содействие-сотворчество»</a:t>
            </a:r>
            <a:endParaRPr lang="ru-RU" sz="1000" i="1" dirty="0">
              <a:latin typeface="Times New Roman" pitchFamily="18" charset="0"/>
              <a:cs typeface="Times New Roman" pitchFamily="18" charset="0"/>
            </a:endParaRPr>
          </a:p>
          <a:p>
            <a:pPr lvl="0" eaLnBrk="0" fontAlgn="base" hangingPunct="0">
              <a:lnSpc>
                <a:spcPct val="150000"/>
              </a:lnSpc>
              <a:spcBef>
                <a:spcPct val="0"/>
              </a:spcBef>
              <a:spcAft>
                <a:spcPct val="0"/>
              </a:spcAft>
            </a:pPr>
            <a:r>
              <a:rPr lang="ru-RU" dirty="0" smtClean="0">
                <a:latin typeface="Times New Roman" pitchFamily="18" charset="0"/>
                <a:cs typeface="Times New Roman" pitchFamily="18" charset="0"/>
              </a:rPr>
              <a:t>6 раздел.</a:t>
            </a:r>
            <a:r>
              <a:rPr lang="ru-RU" dirty="0" smtClean="0">
                <a:solidFill>
                  <a:srgbClr val="000000"/>
                </a:solidFill>
                <a:latin typeface="Times New Roman" pitchFamily="18" charset="0"/>
                <a:cs typeface="Times New Roman" pitchFamily="18" charset="0"/>
              </a:rPr>
              <a:t> Целевые показатели программы развития.</a:t>
            </a:r>
          </a:p>
          <a:p>
            <a:pPr lvl="0" eaLnBrk="0" fontAlgn="base" hangingPunct="0">
              <a:lnSpc>
                <a:spcPct val="150000"/>
              </a:lnSpc>
              <a:spcBef>
                <a:spcPct val="0"/>
              </a:spcBef>
              <a:spcAft>
                <a:spcPct val="0"/>
              </a:spcAft>
            </a:pPr>
            <a:r>
              <a:rPr lang="ru-RU" dirty="0" smtClean="0">
                <a:solidFill>
                  <a:srgbClr val="000000"/>
                </a:solidFill>
                <a:latin typeface="Times New Roman" pitchFamily="18" charset="0"/>
                <a:cs typeface="Times New Roman" pitchFamily="18" charset="0"/>
              </a:rPr>
              <a:t>7 раздел. Контроль и оценка эффективности выполнения программы развития.</a:t>
            </a:r>
          </a:p>
          <a:p>
            <a:pPr lvl="0" eaLnBrk="0" fontAlgn="base" hangingPunct="0">
              <a:lnSpc>
                <a:spcPct val="150000"/>
              </a:lnSpc>
              <a:spcBef>
                <a:spcPct val="0"/>
              </a:spcBef>
              <a:spcAft>
                <a:spcPct val="0"/>
              </a:spcAft>
            </a:pPr>
            <a:r>
              <a:rPr lang="ru-RU" dirty="0" smtClean="0">
                <a:solidFill>
                  <a:srgbClr val="000000"/>
                </a:solidFill>
                <a:latin typeface="Times New Roman" pitchFamily="18" charset="0"/>
                <a:cs typeface="Times New Roman" pitchFamily="18" charset="0"/>
              </a:rPr>
              <a:t>7.1. Система организации контроля программы.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525229" y="332656"/>
            <a:ext cx="8093541" cy="27186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Проект «Кадровый потенциал»</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2" name="TextBox 1"/>
          <p:cNvSpPr txBox="1"/>
          <p:nvPr/>
        </p:nvSpPr>
        <p:spPr>
          <a:xfrm>
            <a:off x="525229" y="604525"/>
            <a:ext cx="8007211" cy="6186309"/>
          </a:xfrm>
          <a:prstGeom prst="rect">
            <a:avLst/>
          </a:prstGeom>
          <a:noFill/>
        </p:spPr>
        <p:txBody>
          <a:bodyPr wrap="square" rtlCol="0">
            <a:spAutoFit/>
          </a:bodyPr>
          <a:lstStyle/>
          <a:p>
            <a:pPr algn="just" fontAlgn="base"/>
            <a:r>
              <a:rPr lang="ru-RU" sz="1400" b="1" u="sng" dirty="0">
                <a:solidFill>
                  <a:srgbClr val="002060"/>
                </a:solidFill>
                <a:latin typeface="Times New Roman" panose="02020603050405020304" pitchFamily="18" charset="0"/>
                <a:cs typeface="Times New Roman" panose="02020603050405020304" pitchFamily="18" charset="0"/>
              </a:rPr>
              <a:t>Цель:</a:t>
            </a:r>
            <a:r>
              <a:rPr lang="ru-RU" sz="1400" dirty="0">
                <a:solidFill>
                  <a:srgbClr val="002060"/>
                </a:solidFill>
                <a:latin typeface="Times New Roman" panose="02020603050405020304" pitchFamily="18" charset="0"/>
                <a:cs typeface="Times New Roman" panose="02020603050405020304" pitchFamily="18" charset="0"/>
              </a:rPr>
              <a:t> выстраивание (оптимизация) системы профессионального роста педагогических работников в ДОУ, выступающих гарантом предоставления высокого качества образовательных услуг.</a:t>
            </a:r>
          </a:p>
          <a:p>
            <a:pPr algn="just" fontAlgn="base"/>
            <a:r>
              <a:rPr lang="ru-RU" sz="1400" b="1" u="sng" dirty="0">
                <a:solidFill>
                  <a:srgbClr val="002060"/>
                </a:solidFill>
                <a:latin typeface="Times New Roman" panose="02020603050405020304" pitchFamily="18" charset="0"/>
                <a:cs typeface="Times New Roman" panose="02020603050405020304" pitchFamily="18" charset="0"/>
              </a:rPr>
              <a:t>Задачи: </a:t>
            </a:r>
            <a:endParaRPr lang="ru-RU" sz="1400" u="sng" dirty="0">
              <a:solidFill>
                <a:srgbClr val="002060"/>
              </a:solidFill>
              <a:latin typeface="Times New Roman" panose="02020603050405020304" pitchFamily="18" charset="0"/>
              <a:cs typeface="Times New Roman" panose="02020603050405020304" pitchFamily="18" charset="0"/>
            </a:endParaRPr>
          </a:p>
          <a:p>
            <a:pPr algn="just" fontAlgn="base"/>
            <a:r>
              <a:rPr lang="ru-RU" sz="1400" dirty="0" smtClean="0">
                <a:solidFill>
                  <a:srgbClr val="002060"/>
                </a:solidFill>
                <a:latin typeface="Times New Roman" panose="02020603050405020304" pitchFamily="18" charset="0"/>
                <a:cs typeface="Times New Roman" panose="02020603050405020304" pitchFamily="18" charset="0"/>
              </a:rPr>
              <a:t>-Направить </a:t>
            </a:r>
            <a:r>
              <a:rPr lang="ru-RU" sz="1400" dirty="0">
                <a:solidFill>
                  <a:srgbClr val="002060"/>
                </a:solidFill>
                <a:latin typeface="Times New Roman" panose="02020603050405020304" pitchFamily="18" charset="0"/>
                <a:cs typeface="Times New Roman" panose="02020603050405020304" pitchFamily="18" charset="0"/>
              </a:rPr>
              <a:t>усилия на квалификационное развитие персонала;</a:t>
            </a:r>
          </a:p>
          <a:p>
            <a:pPr lvl="0" algn="just" fontAlgn="base"/>
            <a:r>
              <a:rPr lang="ru-RU" sz="1400" dirty="0" smtClean="0">
                <a:solidFill>
                  <a:srgbClr val="002060"/>
                </a:solidFill>
                <a:latin typeface="Times New Roman" panose="02020603050405020304" pitchFamily="18" charset="0"/>
                <a:cs typeface="Times New Roman" panose="02020603050405020304" pitchFamily="18" charset="0"/>
              </a:rPr>
              <a:t>-Повышать </a:t>
            </a:r>
            <a:r>
              <a:rPr lang="ru-RU" sz="1400" dirty="0">
                <a:solidFill>
                  <a:srgbClr val="002060"/>
                </a:solidFill>
                <a:latin typeface="Times New Roman" panose="02020603050405020304" pitchFamily="18" charset="0"/>
                <a:cs typeface="Times New Roman" panose="02020603050405020304" pitchFamily="18" charset="0"/>
              </a:rPr>
              <a:t>мотивацию педагогических работников к профессиональному росту через повышение квалификации, самообразование, участие в конкурсном движении, в том числе в конкурсах профессионального мастерства;</a:t>
            </a:r>
          </a:p>
          <a:p>
            <a:pPr lvl="0" algn="just" fontAlgn="base"/>
            <a:r>
              <a:rPr lang="ru-RU" sz="1400" dirty="0" smtClean="0">
                <a:solidFill>
                  <a:srgbClr val="002060"/>
                </a:solidFill>
                <a:latin typeface="Times New Roman" panose="02020603050405020304" pitchFamily="18" charset="0"/>
                <a:cs typeface="Times New Roman" panose="02020603050405020304" pitchFamily="18" charset="0"/>
              </a:rPr>
              <a:t>-Совершенствовать </a:t>
            </a:r>
            <a:r>
              <a:rPr lang="ru-RU" sz="1400" dirty="0">
                <a:solidFill>
                  <a:srgbClr val="002060"/>
                </a:solidFill>
                <a:latin typeface="Times New Roman" panose="02020603050405020304" pitchFamily="18" charset="0"/>
                <a:cs typeface="Times New Roman" panose="02020603050405020304" pitchFamily="18" charset="0"/>
              </a:rPr>
              <a:t>систему наставничества;</a:t>
            </a:r>
          </a:p>
          <a:p>
            <a:pPr lvl="0" algn="just" fontAlgn="base"/>
            <a:r>
              <a:rPr lang="ru-RU" sz="1400" dirty="0" smtClean="0">
                <a:solidFill>
                  <a:srgbClr val="002060"/>
                </a:solidFill>
                <a:latin typeface="Times New Roman" panose="02020603050405020304" pitchFamily="18" charset="0"/>
                <a:cs typeface="Times New Roman" panose="02020603050405020304" pitchFamily="18" charset="0"/>
              </a:rPr>
              <a:t>-Стимулировать </a:t>
            </a:r>
            <a:r>
              <a:rPr lang="ru-RU" sz="1400" dirty="0">
                <a:solidFill>
                  <a:srgbClr val="002060"/>
                </a:solidFill>
                <a:latin typeface="Times New Roman" panose="02020603050405020304" pitchFamily="18" charset="0"/>
                <a:cs typeface="Times New Roman" panose="02020603050405020304" pitchFamily="18" charset="0"/>
              </a:rPr>
              <a:t>участие педагогов в инновационной деятельности;</a:t>
            </a:r>
          </a:p>
          <a:p>
            <a:pPr lvl="0" algn="just" fontAlgn="base"/>
            <a:r>
              <a:rPr lang="ru-RU" sz="1400" dirty="0" smtClean="0">
                <a:solidFill>
                  <a:srgbClr val="002060"/>
                </a:solidFill>
                <a:latin typeface="Times New Roman" panose="02020603050405020304" pitchFamily="18" charset="0"/>
                <a:cs typeface="Times New Roman" panose="02020603050405020304" pitchFamily="18" charset="0"/>
              </a:rPr>
              <a:t>-Повысить </a:t>
            </a:r>
            <a:r>
              <a:rPr lang="ru-RU" sz="1400" dirty="0">
                <a:solidFill>
                  <a:srgbClr val="002060"/>
                </a:solidFill>
                <a:latin typeface="Times New Roman" panose="02020603050405020304" pitchFamily="18" charset="0"/>
                <a:cs typeface="Times New Roman" panose="02020603050405020304" pitchFamily="18" charset="0"/>
              </a:rPr>
              <a:t>профессиональные компетенции административных сотрудников и педагогических работников в области современных цифровых технологий;</a:t>
            </a:r>
          </a:p>
          <a:p>
            <a:pPr lvl="0" algn="just" fontAlgn="base"/>
            <a:r>
              <a:rPr lang="ru-RU" sz="1400" dirty="0" smtClean="0">
                <a:solidFill>
                  <a:srgbClr val="002060"/>
                </a:solidFill>
                <a:latin typeface="Times New Roman" panose="02020603050405020304" pitchFamily="18" charset="0"/>
                <a:cs typeface="Times New Roman" panose="02020603050405020304" pitchFamily="18" charset="0"/>
              </a:rPr>
              <a:t>-Организовать </a:t>
            </a:r>
            <a:r>
              <a:rPr lang="ru-RU" sz="1400" dirty="0">
                <a:solidFill>
                  <a:srgbClr val="002060"/>
                </a:solidFill>
                <a:latin typeface="Times New Roman" panose="02020603050405020304" pitchFamily="18" charset="0"/>
                <a:cs typeface="Times New Roman" panose="02020603050405020304" pitchFamily="18" charset="0"/>
              </a:rPr>
              <a:t>методическое сопровождение педагогических работников, использующих цифровые программы и технологии, в том числе в области ИКТ.</a:t>
            </a:r>
          </a:p>
          <a:p>
            <a:pPr algn="just" fontAlgn="base"/>
            <a:r>
              <a:rPr lang="ru-RU" sz="1400" u="sng" dirty="0">
                <a:solidFill>
                  <a:srgbClr val="002060"/>
                </a:solidFill>
                <a:latin typeface="Times New Roman" panose="02020603050405020304" pitchFamily="18" charset="0"/>
                <a:cs typeface="Times New Roman" panose="02020603050405020304" pitchFamily="18" charset="0"/>
              </a:rPr>
              <a:t> </a:t>
            </a:r>
            <a:r>
              <a:rPr lang="ru-RU" sz="1400" b="1" u="sng" dirty="0">
                <a:solidFill>
                  <a:srgbClr val="002060"/>
                </a:solidFill>
                <a:latin typeface="Times New Roman" panose="02020603050405020304" pitchFamily="18" charset="0"/>
                <a:cs typeface="Times New Roman" panose="02020603050405020304" pitchFamily="18" charset="0"/>
              </a:rPr>
              <a:t>Ожидаемые результаты:</a:t>
            </a:r>
            <a:endParaRPr lang="ru-RU" sz="1400" u="sng" dirty="0">
              <a:solidFill>
                <a:srgbClr val="002060"/>
              </a:solidFill>
              <a:latin typeface="Times New Roman" panose="02020603050405020304" pitchFamily="18" charset="0"/>
              <a:cs typeface="Times New Roman" panose="02020603050405020304" pitchFamily="18" charset="0"/>
            </a:endParaRPr>
          </a:p>
          <a:p>
            <a:pPr algn="just" fontAlgn="base"/>
            <a:r>
              <a:rPr lang="ru-RU" sz="1400" dirty="0">
                <a:solidFill>
                  <a:srgbClr val="002060"/>
                </a:solidFill>
                <a:latin typeface="Times New Roman" panose="02020603050405020304" pitchFamily="18" charset="0"/>
                <a:cs typeface="Times New Roman" panose="02020603050405020304" pitchFamily="18" charset="0"/>
              </a:rPr>
              <a:t>− сохранение доли педагогов ДОУ, которые прошли курсы повышения квалификации и/или профессиональную переподготовку в соответствии с ФГОС и направлением деятельности, в общей численности педагогов на показателе 100 %;</a:t>
            </a:r>
          </a:p>
          <a:p>
            <a:pPr algn="just" fontAlgn="base"/>
            <a:r>
              <a:rPr lang="ru-RU" sz="1400" dirty="0">
                <a:solidFill>
                  <a:srgbClr val="002060"/>
                </a:solidFill>
                <a:latin typeface="Times New Roman" panose="02020603050405020304" pitchFamily="18" charset="0"/>
                <a:cs typeface="Times New Roman" panose="02020603050405020304" pitchFamily="18" charset="0"/>
              </a:rPr>
              <a:t>– увеличение доли педагогов ДОУ, прошедших обучение в области цифровых образовательных технологий, в общей численности педагогов от 20 % до 100 %;</a:t>
            </a:r>
          </a:p>
          <a:p>
            <a:pPr algn="just" fontAlgn="base"/>
            <a:r>
              <a:rPr lang="ru-RU" sz="1400" dirty="0">
                <a:solidFill>
                  <a:srgbClr val="002060"/>
                </a:solidFill>
                <a:latin typeface="Times New Roman" panose="02020603050405020304" pitchFamily="18" charset="0"/>
                <a:cs typeface="Times New Roman" panose="02020603050405020304" pitchFamily="18" charset="0"/>
              </a:rPr>
              <a:t>– увеличение доли педагогов, используемых в своей работе цифровые программы и технологии, в том числе в области ИКТ с 30 % до 60 %;</a:t>
            </a:r>
          </a:p>
          <a:p>
            <a:pPr algn="just" fontAlgn="base"/>
            <a:r>
              <a:rPr lang="ru-RU" sz="1400" dirty="0">
                <a:solidFill>
                  <a:srgbClr val="002060"/>
                </a:solidFill>
                <a:latin typeface="Times New Roman" panose="02020603050405020304" pitchFamily="18" charset="0"/>
                <a:cs typeface="Times New Roman" panose="02020603050405020304" pitchFamily="18" charset="0"/>
              </a:rPr>
              <a:t>– увеличение доли педагогов, участвующих в инновационной деятельности ДОУ с 60 % до 80 %;</a:t>
            </a:r>
          </a:p>
          <a:p>
            <a:pPr algn="just" fontAlgn="base"/>
            <a:r>
              <a:rPr lang="ru-RU" sz="1400" dirty="0">
                <a:solidFill>
                  <a:srgbClr val="002060"/>
                </a:solidFill>
                <a:latin typeface="Times New Roman" panose="02020603050405020304" pitchFamily="18" charset="0"/>
                <a:cs typeface="Times New Roman" panose="02020603050405020304" pitchFamily="18" charset="0"/>
              </a:rPr>
              <a:t>– увеличение доли педагогов, участвующих в конкурсах муниципального и регионального уровня с 80 % до 100 %; </a:t>
            </a:r>
          </a:p>
          <a:p>
            <a:pPr algn="just" fontAlgn="base"/>
            <a:r>
              <a:rPr lang="ru-RU" sz="1400" dirty="0">
                <a:solidFill>
                  <a:srgbClr val="002060"/>
                </a:solidFill>
                <a:latin typeface="Times New Roman" panose="02020603050405020304" pitchFamily="18" charset="0"/>
                <a:cs typeface="Times New Roman" panose="02020603050405020304" pitchFamily="18" charset="0"/>
              </a:rPr>
              <a:t>– увеличение доли педагогических работников, имеющих уровень образования по направлению деятельности образовательной организации с 85 до 94 %; </a:t>
            </a:r>
          </a:p>
          <a:p>
            <a:pPr algn="just" fontAlgn="base"/>
            <a:r>
              <a:rPr lang="ru-RU" sz="1400" dirty="0">
                <a:solidFill>
                  <a:srgbClr val="002060"/>
                </a:solidFill>
                <a:latin typeface="Times New Roman" panose="02020603050405020304" pitchFamily="18" charset="0"/>
                <a:cs typeface="Times New Roman" panose="02020603050405020304" pitchFamily="18" charset="0"/>
              </a:rPr>
              <a:t>– увеличение доли педагогических работников с высшим образованием с 38 до 48 %.</a:t>
            </a:r>
          </a:p>
          <a:p>
            <a:pPr fontAlgn="base"/>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533613" y="476672"/>
            <a:ext cx="8093541" cy="32175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Проект «Содружество-содействие-сотворчество»</a:t>
            </a:r>
            <a:endParaRPr lang="ru-RU"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2" name="TextBox 1"/>
          <p:cNvSpPr txBox="1"/>
          <p:nvPr/>
        </p:nvSpPr>
        <p:spPr>
          <a:xfrm>
            <a:off x="467544" y="908720"/>
            <a:ext cx="8151226" cy="4801314"/>
          </a:xfrm>
          <a:prstGeom prst="rect">
            <a:avLst/>
          </a:prstGeom>
          <a:noFill/>
        </p:spPr>
        <p:txBody>
          <a:bodyPr wrap="square" rtlCol="0">
            <a:spAutoFit/>
          </a:bodyPr>
          <a:lstStyle/>
          <a:p>
            <a:pPr algn="just" fontAlgn="base"/>
            <a:r>
              <a:rPr lang="ru-RU" sz="2400" b="1" u="sng" dirty="0">
                <a:solidFill>
                  <a:srgbClr val="002060"/>
                </a:solidFill>
                <a:latin typeface="Times New Roman" panose="02020603050405020304" pitchFamily="18" charset="0"/>
                <a:cs typeface="Times New Roman" panose="02020603050405020304" pitchFamily="18" charset="0"/>
              </a:rPr>
              <a:t>Цель:</a:t>
            </a:r>
            <a:r>
              <a:rPr lang="ru-RU" sz="2400" dirty="0">
                <a:solidFill>
                  <a:srgbClr val="002060"/>
                </a:solidFill>
                <a:latin typeface="Times New Roman" panose="02020603050405020304" pitchFamily="18" charset="0"/>
                <a:cs typeface="Times New Roman" panose="02020603050405020304" pitchFamily="18" charset="0"/>
              </a:rPr>
              <a:t> Использование разных форм взаимодействия детского сада и семьи для повышения родительской компетентности в воспитании и образовании детей</a:t>
            </a:r>
          </a:p>
          <a:p>
            <a:pPr algn="just" fontAlgn="base"/>
            <a:r>
              <a:rPr lang="ru-RU" sz="2400" b="1" u="sng" dirty="0">
                <a:solidFill>
                  <a:srgbClr val="002060"/>
                </a:solidFill>
                <a:latin typeface="Times New Roman" panose="02020603050405020304" pitchFamily="18" charset="0"/>
                <a:cs typeface="Times New Roman" panose="02020603050405020304" pitchFamily="18" charset="0"/>
              </a:rPr>
              <a:t>Задачи:</a:t>
            </a:r>
            <a:endParaRPr lang="ru-RU" sz="2400" u="sng" dirty="0">
              <a:solidFill>
                <a:srgbClr val="002060"/>
              </a:solidFill>
              <a:latin typeface="Times New Roman" panose="02020603050405020304" pitchFamily="18" charset="0"/>
              <a:cs typeface="Times New Roman" panose="02020603050405020304" pitchFamily="18" charset="0"/>
            </a:endParaRPr>
          </a:p>
          <a:p>
            <a:pPr lvl="0" algn="just" fontAlgn="base"/>
            <a:r>
              <a:rPr lang="ru-RU" sz="2400" dirty="0">
                <a:solidFill>
                  <a:srgbClr val="002060"/>
                </a:solidFill>
                <a:latin typeface="Times New Roman" panose="02020603050405020304" pitchFamily="18" charset="0"/>
                <a:cs typeface="Times New Roman" panose="02020603050405020304" pitchFamily="18" charset="0"/>
              </a:rPr>
              <a:t>Вовлекать родителей в построение образовательного процесса, в том числе в проектную и инновационную деятельность посредством постоянного их информирования</a:t>
            </a:r>
            <a:r>
              <a:rPr lang="ru-RU" sz="2400" dirty="0" smtClean="0">
                <a:solidFill>
                  <a:srgbClr val="002060"/>
                </a:solidFill>
                <a:latin typeface="Times New Roman" panose="02020603050405020304" pitchFamily="18" charset="0"/>
                <a:cs typeface="Times New Roman" panose="02020603050405020304" pitchFamily="18" charset="0"/>
              </a:rPr>
              <a:t>;</a:t>
            </a:r>
          </a:p>
          <a:p>
            <a:pPr algn="just" fontAlgn="base"/>
            <a:r>
              <a:rPr lang="ru-RU" sz="2400" b="1" u="sng" dirty="0">
                <a:solidFill>
                  <a:srgbClr val="002060"/>
                </a:solidFill>
                <a:latin typeface="Times New Roman" panose="02020603050405020304" pitchFamily="18" charset="0"/>
                <a:cs typeface="Times New Roman" panose="02020603050405020304" pitchFamily="18" charset="0"/>
              </a:rPr>
              <a:t>Ожидаемые результаты:</a:t>
            </a:r>
            <a:endParaRPr lang="ru-RU" sz="2400" u="sng" dirty="0">
              <a:solidFill>
                <a:srgbClr val="002060"/>
              </a:solidFill>
              <a:latin typeface="Times New Roman" panose="02020603050405020304" pitchFamily="18" charset="0"/>
              <a:cs typeface="Times New Roman" panose="02020603050405020304" pitchFamily="18" charset="0"/>
            </a:endParaRPr>
          </a:p>
          <a:p>
            <a:pPr algn="just" fontAlgn="base"/>
            <a:r>
              <a:rPr lang="ru-RU" sz="2400" dirty="0" smtClean="0">
                <a:solidFill>
                  <a:srgbClr val="002060"/>
                </a:solidFill>
                <a:latin typeface="Times New Roman" panose="02020603050405020304" pitchFamily="18" charset="0"/>
                <a:cs typeface="Times New Roman" panose="02020603050405020304" pitchFamily="18" charset="0"/>
              </a:rPr>
              <a:t>- </a:t>
            </a:r>
            <a:r>
              <a:rPr lang="ru-RU" sz="2400" dirty="0">
                <a:solidFill>
                  <a:srgbClr val="002060"/>
                </a:solidFill>
                <a:latin typeface="Times New Roman" panose="02020603050405020304" pitchFamily="18" charset="0"/>
                <a:cs typeface="Times New Roman" panose="02020603050405020304" pitchFamily="18" charset="0"/>
              </a:rPr>
              <a:t>увеличение количества семей воспитанников, вовлеченных в проектную деятельность со 150 до 200 семей;</a:t>
            </a:r>
          </a:p>
          <a:p>
            <a:pPr algn="just" fontAlgn="base"/>
            <a:r>
              <a:rPr lang="ru-RU" sz="2400" dirty="0">
                <a:solidFill>
                  <a:srgbClr val="002060"/>
                </a:solidFill>
                <a:latin typeface="Times New Roman" panose="02020603050405020304" pitchFamily="18" charset="0"/>
                <a:cs typeface="Times New Roman" panose="02020603050405020304" pitchFamily="18" charset="0"/>
              </a:rPr>
              <a:t>- увеличение количества семей воспитанников, участвующих в конкурсах различного уровня.</a:t>
            </a:r>
          </a:p>
          <a:p>
            <a:pPr lvl="0" fontAlgn="base"/>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525229" y="253178"/>
            <a:ext cx="8093541" cy="308226"/>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Целевые индикаторы и механизмы их отслеживания</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12" name="Прямоугольник 11"/>
          <p:cNvSpPr/>
          <p:nvPr/>
        </p:nvSpPr>
        <p:spPr>
          <a:xfrm>
            <a:off x="571472" y="1071547"/>
            <a:ext cx="8072494" cy="308226"/>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lnSpc>
                <a:spcPts val="1350"/>
              </a:lnSpc>
            </a:pP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2708414991"/>
              </p:ext>
            </p:extLst>
          </p:nvPr>
        </p:nvGraphicFramePr>
        <p:xfrm>
          <a:off x="395536" y="561404"/>
          <a:ext cx="8429367" cy="5991953"/>
        </p:xfrm>
        <a:graphic>
          <a:graphicData uri="http://schemas.openxmlformats.org/drawingml/2006/table">
            <a:tbl>
              <a:tblPr firstRow="1" firstCol="1" bandRow="1">
                <a:tableStyleId>{5C22544A-7EE6-4342-B048-85BDC9FD1C3A}</a:tableStyleId>
              </a:tblPr>
              <a:tblGrid>
                <a:gridCol w="4315478"/>
                <a:gridCol w="504056"/>
                <a:gridCol w="387222"/>
                <a:gridCol w="404866"/>
                <a:gridCol w="432048"/>
                <a:gridCol w="360040"/>
                <a:gridCol w="391723"/>
                <a:gridCol w="1633934"/>
              </a:tblGrid>
              <a:tr h="39663">
                <a:tc rowSpan="2">
                  <a:txBody>
                    <a:bodyPr/>
                    <a:lstStyle/>
                    <a:p>
                      <a:pPr algn="just">
                        <a:spcAft>
                          <a:spcPts val="0"/>
                        </a:spcAft>
                      </a:pPr>
                      <a:r>
                        <a:rPr lang="ru-RU" sz="1000" dirty="0">
                          <a:solidFill>
                            <a:srgbClr val="002060"/>
                          </a:solidFill>
                          <a:effectLst/>
                          <a:latin typeface="Times New Roman" panose="02020603050405020304" pitchFamily="18" charset="0"/>
                          <a:cs typeface="Times New Roman" panose="02020603050405020304" pitchFamily="18" charset="0"/>
                        </a:rPr>
                        <a:t>Наименование целевого показателя</a:t>
                      </a:r>
                      <a:endParaRPr lang="ru-RU" sz="1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spcAft>
                          <a:spcPts val="0"/>
                        </a:spcAft>
                      </a:pPr>
                      <a:r>
                        <a:rPr lang="ru-RU" sz="800" dirty="0">
                          <a:solidFill>
                            <a:srgbClr val="002060"/>
                          </a:solidFill>
                          <a:effectLst/>
                          <a:latin typeface="Times New Roman" panose="02020603050405020304" pitchFamily="18" charset="0"/>
                          <a:cs typeface="Times New Roman" panose="02020603050405020304" pitchFamily="18" charset="0"/>
                        </a:rPr>
                        <a:t>Единица измерения</a:t>
                      </a:r>
                      <a:endParaRPr lang="ru-RU" sz="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pPr algn="just">
                        <a:spcAft>
                          <a:spcPts val="0"/>
                        </a:spcAft>
                      </a:pPr>
                      <a:r>
                        <a:rPr lang="ru-RU" sz="400" dirty="0">
                          <a:effectLst/>
                        </a:rPr>
                        <a:t>Значения целевых показателей</a:t>
                      </a:r>
                      <a:endParaRPr lang="ru-RU" sz="400" dirty="0">
                        <a:effectLst/>
                        <a:latin typeface="Times New Roman" panose="02020603050405020304" pitchFamily="18" charset="0"/>
                        <a:ea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algn="just">
                        <a:spcAft>
                          <a:spcPts val="0"/>
                        </a:spcAft>
                      </a:pPr>
                      <a:r>
                        <a:rPr lang="ru-RU" sz="1000" dirty="0">
                          <a:solidFill>
                            <a:srgbClr val="002060"/>
                          </a:solidFill>
                          <a:effectLst/>
                          <a:latin typeface="Times New Roman" panose="02020603050405020304" pitchFamily="18" charset="0"/>
                          <a:cs typeface="Times New Roman" panose="02020603050405020304" pitchFamily="18" charset="0"/>
                        </a:rPr>
                        <a:t>Механизмы</a:t>
                      </a:r>
                      <a:r>
                        <a:rPr lang="ru-RU" sz="1000" spc="5" dirty="0">
                          <a:solidFill>
                            <a:srgbClr val="002060"/>
                          </a:solidFill>
                          <a:effectLst/>
                          <a:latin typeface="Times New Roman" panose="02020603050405020304" pitchFamily="18" charset="0"/>
                          <a:cs typeface="Times New Roman" panose="02020603050405020304" pitchFamily="18" charset="0"/>
                        </a:rPr>
                        <a:t> </a:t>
                      </a:r>
                      <a:r>
                        <a:rPr lang="ru-RU" sz="1000" dirty="0">
                          <a:solidFill>
                            <a:srgbClr val="002060"/>
                          </a:solidFill>
                          <a:effectLst/>
                          <a:latin typeface="Times New Roman" panose="02020603050405020304" pitchFamily="18" charset="0"/>
                          <a:cs typeface="Times New Roman" panose="02020603050405020304" pitchFamily="18" charset="0"/>
                        </a:rPr>
                        <a:t>отслеживания</a:t>
                      </a:r>
                      <a:endParaRPr lang="ru-RU" sz="10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17965">
                <a:tc vMerge="1">
                  <a:txBody>
                    <a:bodyPr/>
                    <a:lstStyle/>
                    <a:p>
                      <a:endParaRPr lang="ru-RU"/>
                    </a:p>
                  </a:txBody>
                  <a:tcPr/>
                </a:tc>
                <a:tc vMerge="1">
                  <a:txBody>
                    <a:bodyPr/>
                    <a:lstStyle/>
                    <a:p>
                      <a:endParaRPr lang="ru-RU"/>
                    </a:p>
                  </a:txBody>
                  <a:tcPr/>
                </a:tc>
                <a:tc>
                  <a:txBody>
                    <a:bodyPr/>
                    <a:lstStyle/>
                    <a:p>
                      <a:pPr algn="ctr">
                        <a:spcAft>
                          <a:spcPts val="0"/>
                        </a:spcAft>
                      </a:pPr>
                      <a:r>
                        <a:rPr lang="ru-RU" sz="800" dirty="0" smtClean="0">
                          <a:solidFill>
                            <a:srgbClr val="002060"/>
                          </a:solidFill>
                          <a:effectLst/>
                          <a:latin typeface="Times New Roman" panose="02020603050405020304" pitchFamily="18" charset="0"/>
                          <a:cs typeface="Times New Roman" panose="02020603050405020304" pitchFamily="18" charset="0"/>
                        </a:rPr>
                        <a:t>2023</a:t>
                      </a:r>
                      <a:endParaRPr lang="ru-RU" sz="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dirty="0">
                          <a:solidFill>
                            <a:srgbClr val="002060"/>
                          </a:solidFill>
                          <a:effectLst/>
                          <a:latin typeface="Times New Roman" panose="02020603050405020304" pitchFamily="18" charset="0"/>
                          <a:cs typeface="Times New Roman" panose="02020603050405020304" pitchFamily="18" charset="0"/>
                        </a:rPr>
                        <a:t>2024 </a:t>
                      </a:r>
                      <a:endParaRPr lang="ru-RU" sz="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dirty="0">
                          <a:solidFill>
                            <a:srgbClr val="002060"/>
                          </a:solidFill>
                          <a:effectLst/>
                          <a:latin typeface="Times New Roman" panose="02020603050405020304" pitchFamily="18" charset="0"/>
                          <a:cs typeface="Times New Roman" panose="02020603050405020304" pitchFamily="18" charset="0"/>
                        </a:rPr>
                        <a:t>2025 </a:t>
                      </a:r>
                      <a:endParaRPr lang="ru-RU" sz="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dirty="0">
                          <a:solidFill>
                            <a:srgbClr val="002060"/>
                          </a:solidFill>
                          <a:effectLst/>
                          <a:latin typeface="Times New Roman" panose="02020603050405020304" pitchFamily="18" charset="0"/>
                          <a:cs typeface="Times New Roman" panose="02020603050405020304" pitchFamily="18" charset="0"/>
                        </a:rPr>
                        <a:t>2026 </a:t>
                      </a:r>
                      <a:endParaRPr lang="ru-RU" sz="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dirty="0">
                          <a:solidFill>
                            <a:srgbClr val="002060"/>
                          </a:solidFill>
                          <a:effectLst/>
                          <a:latin typeface="Times New Roman" panose="02020603050405020304" pitchFamily="18" charset="0"/>
                          <a:cs typeface="Times New Roman" panose="02020603050405020304" pitchFamily="18" charset="0"/>
                        </a:rPr>
                        <a:t>2027 </a:t>
                      </a:r>
                      <a:endParaRPr lang="ru-RU" sz="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ru-RU"/>
                    </a:p>
                  </a:txBody>
                  <a:tcPr/>
                </a:tc>
              </a:tr>
              <a:tr h="147357">
                <a:tc gridSpan="8">
                  <a:txBody>
                    <a:bodyPr/>
                    <a:lstStyle/>
                    <a:p>
                      <a:pPr algn="ctr">
                        <a:spcAft>
                          <a:spcPts val="0"/>
                        </a:spcAft>
                      </a:pPr>
                      <a:r>
                        <a:rPr lang="ru-RU" sz="800" b="0" dirty="0">
                          <a:solidFill>
                            <a:srgbClr val="C00000"/>
                          </a:solidFill>
                          <a:effectLst/>
                          <a:latin typeface="Times New Roman" panose="02020603050405020304" pitchFamily="18" charset="0"/>
                          <a:cs typeface="Times New Roman" panose="02020603050405020304" pitchFamily="18" charset="0"/>
                        </a:rPr>
                        <a:t>Задача </a:t>
                      </a:r>
                      <a:r>
                        <a:rPr lang="ru-RU" sz="800" b="0" dirty="0" smtClean="0">
                          <a:solidFill>
                            <a:srgbClr val="C00000"/>
                          </a:solidFill>
                          <a:effectLst/>
                          <a:latin typeface="Times New Roman" panose="02020603050405020304" pitchFamily="18" charset="0"/>
                          <a:cs typeface="Times New Roman" panose="02020603050405020304" pitchFamily="18" charset="0"/>
                        </a:rPr>
                        <a:t>«Сохранение качества воспитания и образования в ДОУ. »</a:t>
                      </a:r>
                      <a:endParaRPr lang="ru-RU" sz="800" b="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21034">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1. Степень выполнения объема муниципальных услуг, установленных в муниципальном задании</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Отчет об исполнении муниципального задания</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4713">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2. Доля обучающихся, охваченных образовательными программами, соответствующими федеральному государственному образовательному стандарту дошкольного образования</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Отчет об исполнении муниципального задания</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3. Доля обучающихся с высокой и средней степенью готовности к школьному обучению (результативность образования)</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92</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93</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94</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95</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Мониторинг и диагностика освоения образовательных задач</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4. Количество общих </a:t>
                      </a:r>
                      <a:r>
                        <a:rPr lang="ru-RU" sz="700" b="0" dirty="0" err="1">
                          <a:solidFill>
                            <a:srgbClr val="002060"/>
                          </a:solidFill>
                          <a:effectLst/>
                          <a:latin typeface="Times New Roman" panose="02020603050405020304" pitchFamily="18" charset="0"/>
                          <a:cs typeface="Times New Roman" panose="02020603050405020304" pitchFamily="18" charset="0"/>
                        </a:rPr>
                        <a:t>внутрисадовых</a:t>
                      </a:r>
                      <a:r>
                        <a:rPr lang="ru-RU" sz="700" b="0" dirty="0">
                          <a:solidFill>
                            <a:srgbClr val="002060"/>
                          </a:solidFill>
                          <a:effectLst/>
                          <a:latin typeface="Times New Roman" panose="02020603050405020304" pitchFamily="18" charset="0"/>
                          <a:cs typeface="Times New Roman" panose="02020603050405020304" pitchFamily="18" charset="0"/>
                        </a:rPr>
                        <a:t> воспитательных мероприятий для обучающихся в рамках Программы воспитания ДОУ</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единиц</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9</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Фиксирование и анализ мероприятий</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5. Доля обучающихся ДОУ, принимающих участие в инновационных образовательных, воспитательных и социальных проектах</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70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70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Мониторинг результативности</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6. Удовлетворенность родителей качеством дошкольного образования детей</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86,6</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88</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92</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94</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Анкетирование родителей</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6185">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8. Степень соответствия сайта требованиям законодательства РФ</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Мониторинг и анализ соответствия сайта требованиям законодательства РФ</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748">
                <a:tc gridSpan="8">
                  <a:txBody>
                    <a:bodyPr/>
                    <a:lstStyle/>
                    <a:p>
                      <a:pPr algn="ctr">
                        <a:spcAft>
                          <a:spcPts val="0"/>
                        </a:spcAft>
                      </a:pPr>
                      <a:r>
                        <a:rPr lang="ru-RU" sz="800" b="0" dirty="0">
                          <a:solidFill>
                            <a:srgbClr val="C00000"/>
                          </a:solidFill>
                          <a:effectLst/>
                          <a:latin typeface="Times New Roman" panose="02020603050405020304" pitchFamily="18" charset="0"/>
                          <a:cs typeface="Times New Roman" panose="02020603050405020304" pitchFamily="18" charset="0"/>
                        </a:rPr>
                        <a:t>Задача </a:t>
                      </a:r>
                      <a:r>
                        <a:rPr lang="ru-RU" sz="800" b="0" dirty="0" smtClean="0">
                          <a:solidFill>
                            <a:srgbClr val="C00000"/>
                          </a:solidFill>
                          <a:effectLst/>
                          <a:latin typeface="Times New Roman" panose="02020603050405020304" pitchFamily="18" charset="0"/>
                          <a:cs typeface="Times New Roman" panose="02020603050405020304" pitchFamily="18" charset="0"/>
                        </a:rPr>
                        <a:t>«Модернизация материально-технической базы</a:t>
                      </a:r>
                      <a:r>
                        <a:rPr lang="ru-RU" sz="800" b="0" baseline="0" dirty="0" smtClean="0">
                          <a:solidFill>
                            <a:srgbClr val="C00000"/>
                          </a:solidFill>
                          <a:effectLst/>
                          <a:latin typeface="Times New Roman" panose="02020603050405020304" pitchFamily="18" charset="0"/>
                          <a:cs typeface="Times New Roman" panose="02020603050405020304" pitchFamily="18" charset="0"/>
                        </a:rPr>
                        <a:t> организации, обеспечивающей качество, доступность, комплексную безопасность и комфортные условия образовательного процесса.</a:t>
                      </a:r>
                      <a:r>
                        <a:rPr lang="ru-RU" sz="800" b="0" dirty="0" smtClean="0">
                          <a:solidFill>
                            <a:srgbClr val="C00000"/>
                          </a:solidFill>
                          <a:effectLst/>
                          <a:latin typeface="Times New Roman" panose="02020603050405020304" pitchFamily="18" charset="0"/>
                          <a:cs typeface="Times New Roman" panose="02020603050405020304" pitchFamily="18" charset="0"/>
                        </a:rPr>
                        <a:t>»</a:t>
                      </a:r>
                      <a:endParaRPr lang="ru-RU" sz="800" b="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83516">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1. Доля групп, в полной мере отвечающих требованиям ФГОС  ДО</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50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70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80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90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33350" algn="just">
                        <a:lnSpc>
                          <a:spcPts val="1340"/>
                        </a:lnSpc>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a:t>
                      </a:r>
                      <a:r>
                        <a:rPr lang="ru-RU" sz="700" b="0" spc="95" dirty="0">
                          <a:solidFill>
                            <a:srgbClr val="002060"/>
                          </a:solidFill>
                          <a:effectLst/>
                          <a:latin typeface="Times New Roman" panose="02020603050405020304" pitchFamily="18" charset="0"/>
                          <a:cs typeface="Times New Roman" panose="02020603050405020304" pitchFamily="18" charset="0"/>
                        </a:rPr>
                        <a:t> </a:t>
                      </a:r>
                      <a:r>
                        <a:rPr lang="ru-RU" sz="700" b="0" dirty="0">
                          <a:solidFill>
                            <a:srgbClr val="002060"/>
                          </a:solidFill>
                          <a:effectLst/>
                          <a:latin typeface="Times New Roman" panose="02020603050405020304" pitchFamily="18" charset="0"/>
                          <a:cs typeface="Times New Roman" panose="02020603050405020304" pitchFamily="18" charset="0"/>
                        </a:rPr>
                        <a:t>РППС</a:t>
                      </a:r>
                      <a:r>
                        <a:rPr lang="ru-RU" sz="700" b="0" spc="95" dirty="0">
                          <a:solidFill>
                            <a:srgbClr val="002060"/>
                          </a:solidFill>
                          <a:effectLst/>
                          <a:latin typeface="Times New Roman" panose="02020603050405020304" pitchFamily="18" charset="0"/>
                          <a:cs typeface="Times New Roman" panose="02020603050405020304" pitchFamily="18" charset="0"/>
                        </a:rPr>
                        <a:t> </a:t>
                      </a:r>
                      <a:endParaRPr lang="ru-RU" sz="700" b="0" dirty="0">
                        <a:solidFill>
                          <a:srgbClr val="002060"/>
                        </a:solidFill>
                        <a:effectLst/>
                        <a:latin typeface="Times New Roman" panose="02020603050405020304" pitchFamily="18" charset="0"/>
                        <a:cs typeface="Times New Roman" panose="02020603050405020304" pitchFamily="18" charset="0"/>
                      </a:endParaRPr>
                    </a:p>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 </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4713">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2. Доля групп, обеспеченных современным обучающим оборудованием для внедрения цифровых образовательных технологий в образовательное пространство ОО</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20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40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33350" algn="just">
                        <a:lnSpc>
                          <a:spcPts val="1340"/>
                        </a:lnSpc>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a:t>
                      </a:r>
                      <a:r>
                        <a:rPr lang="ru-RU" sz="700" b="0" spc="95" dirty="0">
                          <a:solidFill>
                            <a:srgbClr val="002060"/>
                          </a:solidFill>
                          <a:effectLst/>
                          <a:latin typeface="Times New Roman" panose="02020603050405020304" pitchFamily="18" charset="0"/>
                          <a:cs typeface="Times New Roman" panose="02020603050405020304" pitchFamily="18" charset="0"/>
                        </a:rPr>
                        <a:t> </a:t>
                      </a:r>
                      <a:r>
                        <a:rPr lang="ru-RU" sz="700" b="0" dirty="0">
                          <a:solidFill>
                            <a:srgbClr val="002060"/>
                          </a:solidFill>
                          <a:effectLst/>
                          <a:latin typeface="Times New Roman" panose="02020603050405020304" pitchFamily="18" charset="0"/>
                          <a:cs typeface="Times New Roman" panose="02020603050405020304" pitchFamily="18" charset="0"/>
                        </a:rPr>
                        <a:t>РППС</a:t>
                      </a:r>
                      <a:r>
                        <a:rPr lang="ru-RU" sz="700" b="0" spc="95" dirty="0">
                          <a:solidFill>
                            <a:srgbClr val="002060"/>
                          </a:solidFill>
                          <a:effectLst/>
                          <a:latin typeface="Times New Roman" panose="02020603050405020304" pitchFamily="18" charset="0"/>
                          <a:cs typeface="Times New Roman" panose="02020603050405020304" pitchFamily="18" charset="0"/>
                        </a:rPr>
                        <a:t> </a:t>
                      </a:r>
                      <a:endParaRPr lang="ru-RU" sz="700" b="0" dirty="0">
                        <a:solidFill>
                          <a:srgbClr val="002060"/>
                        </a:solidFill>
                        <a:effectLst/>
                        <a:latin typeface="Times New Roman" panose="02020603050405020304" pitchFamily="18" charset="0"/>
                        <a:cs typeface="Times New Roman" panose="02020603050405020304" pitchFamily="18" charset="0"/>
                      </a:endParaRPr>
                    </a:p>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 </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3. Приведение в соответствие нормативам систем автоматической пожарной сигнализации и систем оповещения и управления эвакуацией при пожаре</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Мониторинг и осмотр АПС и СОУЭ</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4. Доля выполнения мероприятий в рамках реализации плана мероприятий Паспорта безопасности ДОУ</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70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 выполнения плана мероприятий </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5. Доля рабочих мест, где проведена специальная оценка условий труда, в общем количестве рабочих мест</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 проведения СОУТ</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4713">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Показатель 6. Доля рабочих мест, где проведена работа по оценке профессиональных рисков, в общем количестве рабочих мест</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 проведения оценки профессиональных рисков</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gridSpan="8">
                  <a:txBody>
                    <a:bodyPr/>
                    <a:lstStyle/>
                    <a:p>
                      <a:pPr algn="ctr">
                        <a:spcAft>
                          <a:spcPts val="0"/>
                        </a:spcAft>
                      </a:pPr>
                      <a:r>
                        <a:rPr lang="ru-RU" sz="800" b="0" dirty="0">
                          <a:solidFill>
                            <a:srgbClr val="C00000"/>
                          </a:solidFill>
                          <a:effectLst/>
                          <a:latin typeface="Times New Roman" panose="02020603050405020304" pitchFamily="18" charset="0"/>
                          <a:cs typeface="Times New Roman" panose="02020603050405020304" pitchFamily="18" charset="0"/>
                        </a:rPr>
                        <a:t>Задача </a:t>
                      </a:r>
                      <a:r>
                        <a:rPr lang="ru-RU" sz="800" b="0" dirty="0" smtClean="0">
                          <a:solidFill>
                            <a:srgbClr val="C00000"/>
                          </a:solidFill>
                          <a:effectLst/>
                          <a:latin typeface="Times New Roman" panose="02020603050405020304" pitchFamily="18" charset="0"/>
                          <a:cs typeface="Times New Roman" panose="02020603050405020304" pitchFamily="18" charset="0"/>
                        </a:rPr>
                        <a:t>«Обеспечение эффективного, результативного функционирования и постоянного роста профессиональной компетентности педагогического коллектива, выступающего </a:t>
                      </a:r>
                      <a:r>
                        <a:rPr lang="ru-RU" sz="800" b="0" dirty="0">
                          <a:solidFill>
                            <a:srgbClr val="C00000"/>
                          </a:solidFill>
                          <a:effectLst/>
                          <a:latin typeface="Times New Roman" panose="02020603050405020304" pitchFamily="18" charset="0"/>
                          <a:cs typeface="Times New Roman" panose="02020603050405020304" pitchFamily="18" charset="0"/>
                        </a:rPr>
                        <a:t>гарантом предоставления высокого качества образовательных </a:t>
                      </a:r>
                      <a:r>
                        <a:rPr lang="ru-RU" sz="800" b="0" dirty="0" smtClean="0">
                          <a:solidFill>
                            <a:srgbClr val="C00000"/>
                          </a:solidFill>
                          <a:effectLst/>
                          <a:latin typeface="Times New Roman" panose="02020603050405020304" pitchFamily="18" charset="0"/>
                          <a:cs typeface="Times New Roman" panose="02020603050405020304" pitchFamily="18" charset="0"/>
                        </a:rPr>
                        <a:t>услуг»</a:t>
                      </a:r>
                      <a:endParaRPr lang="ru-RU" sz="800" b="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94713">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1. Доля педагогов ДОУ, которые прошли курсы повышения квалификации и/или профессиональную переподготовку в соответствии с ФГОС и направлением деятельности, в общей численности педагогов</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мониторинг</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2. Доля административных сотрудников, прошедших обучение в области цифровых технологий</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50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мониторинг</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3. Доля  педагогов ДОО,  прошедших обучение в области цифровых образовательных технологий, в общей численности  педагогов</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20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50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мониторинг</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4. Доля педагогов используемых в своей работе цифровые программы и технологии, в том числе в области ИКТ</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30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35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40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50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60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мониторинг</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5. Доля педагогов, участвующих в проектах инновационного формата</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70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75</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80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 работы педагогов</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6. Доля педагогов, участвующих в конкурсах муниципального и регионального уровня</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100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100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 работы педагогов</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1034">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7. Доля педагогических работников, имеющих уровень образования по направлению деятельности образовательной организации</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88</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91</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91</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94</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Анализ работы педагогов</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8. Доля педагогических работников с высшим образованием</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38</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38</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41</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44</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48</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Статистический отчет</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gridSpan="8">
                  <a:txBody>
                    <a:bodyPr/>
                    <a:lstStyle/>
                    <a:p>
                      <a:pPr algn="ctr">
                        <a:spcAft>
                          <a:spcPts val="0"/>
                        </a:spcAft>
                      </a:pPr>
                      <a:r>
                        <a:rPr lang="ru-RU" sz="800" b="0" dirty="0">
                          <a:solidFill>
                            <a:srgbClr val="C00000"/>
                          </a:solidFill>
                          <a:effectLst/>
                          <a:latin typeface="Times New Roman" panose="02020603050405020304" pitchFamily="18" charset="0"/>
                          <a:cs typeface="Times New Roman" panose="02020603050405020304" pitchFamily="18" charset="0"/>
                        </a:rPr>
                        <a:t>Задача «Использование разных форм взаимодействия детского сада и семьи для повышения родительской компетентности в воспитании и образовании детей»</a:t>
                      </a:r>
                      <a:endParaRPr lang="ru-RU" sz="800" b="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47357">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1.  Количество семей воспитанников, вовлеченных в проектную деятельность</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человек</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50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55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70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Фиксирование участия</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7357">
                <a:tc>
                  <a:txBody>
                    <a:bodyPr/>
                    <a:lstStyle/>
                    <a:p>
                      <a:pPr algn="just">
                        <a:spcAft>
                          <a:spcPts val="0"/>
                        </a:spcAft>
                      </a:pPr>
                      <a:r>
                        <a:rPr lang="ru-RU" sz="700" b="0">
                          <a:solidFill>
                            <a:srgbClr val="002060"/>
                          </a:solidFill>
                          <a:effectLst/>
                          <a:latin typeface="Times New Roman" panose="02020603050405020304" pitchFamily="18" charset="0"/>
                          <a:cs typeface="Times New Roman" panose="02020603050405020304" pitchFamily="18" charset="0"/>
                        </a:rPr>
                        <a:t>Показатель 2.  Количество семей воспитанников участвующих в различных конкурсах</a:t>
                      </a:r>
                      <a:endParaRPr lang="ru-RU" sz="7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единиц</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50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55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60</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a:solidFill>
                            <a:srgbClr val="002060"/>
                          </a:solidFill>
                          <a:effectLst/>
                          <a:latin typeface="Times New Roman" panose="02020603050405020304" pitchFamily="18" charset="0"/>
                          <a:cs typeface="Times New Roman" panose="02020603050405020304" pitchFamily="18" charset="0"/>
                        </a:rPr>
                        <a:t>65</a:t>
                      </a:r>
                      <a:endParaRPr lang="ru-RU" sz="800" b="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ru-RU" sz="800" b="0" dirty="0">
                          <a:solidFill>
                            <a:srgbClr val="002060"/>
                          </a:solidFill>
                          <a:effectLst/>
                          <a:latin typeface="Times New Roman" panose="02020603050405020304" pitchFamily="18" charset="0"/>
                          <a:cs typeface="Times New Roman" panose="02020603050405020304" pitchFamily="18" charset="0"/>
                        </a:rPr>
                        <a:t>70</a:t>
                      </a:r>
                      <a:endParaRPr lang="ru-RU" sz="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spcAft>
                          <a:spcPts val="0"/>
                        </a:spcAft>
                      </a:pPr>
                      <a:r>
                        <a:rPr lang="ru-RU" sz="700" b="0" dirty="0">
                          <a:solidFill>
                            <a:srgbClr val="002060"/>
                          </a:solidFill>
                          <a:effectLst/>
                          <a:latin typeface="Times New Roman" panose="02020603050405020304" pitchFamily="18" charset="0"/>
                          <a:cs typeface="Times New Roman" panose="02020603050405020304" pitchFamily="18" charset="0"/>
                        </a:rPr>
                        <a:t>Фиксирование участия</a:t>
                      </a:r>
                      <a:endParaRPr lang="ru-RU" sz="7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030" marR="220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9557913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30782" y="0"/>
            <a:ext cx="9144000" cy="6858000"/>
          </a:xfrm>
          <a:prstGeom prst="rect">
            <a:avLst/>
          </a:prstGeom>
        </p:spPr>
      </p:pic>
      <p:sp>
        <p:nvSpPr>
          <p:cNvPr id="12" name="Прямоугольник 11"/>
          <p:cNvSpPr/>
          <p:nvPr/>
        </p:nvSpPr>
        <p:spPr>
          <a:xfrm>
            <a:off x="556011" y="197076"/>
            <a:ext cx="8093541" cy="830997"/>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rPr>
              <a:t>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Контроль и оценка эффективности выполнения Программы развития ДОУ</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a typeface="Calibri"/>
            </a:endParaRPr>
          </a:p>
        </p:txBody>
      </p:sp>
      <p:sp>
        <p:nvSpPr>
          <p:cNvPr id="2" name="TextBox 1"/>
          <p:cNvSpPr txBox="1"/>
          <p:nvPr/>
        </p:nvSpPr>
        <p:spPr>
          <a:xfrm>
            <a:off x="354309" y="974037"/>
            <a:ext cx="8496943" cy="5401479"/>
          </a:xfrm>
          <a:prstGeom prst="rect">
            <a:avLst/>
          </a:prstGeom>
          <a:noFill/>
        </p:spPr>
        <p:txBody>
          <a:bodyPr wrap="square" rtlCol="0">
            <a:spAutoFit/>
          </a:bodyPr>
          <a:lstStyle/>
          <a:p>
            <a:pPr lvl="0" algn="just" fontAlgn="base"/>
            <a:r>
              <a:rPr lang="ru-RU" sz="1500" dirty="0" smtClean="0">
                <a:solidFill>
                  <a:srgbClr val="002060"/>
                </a:solidFill>
                <a:latin typeface="Times New Roman" panose="02020603050405020304" pitchFamily="18" charset="0"/>
                <a:cs typeface="Times New Roman" panose="02020603050405020304" pitchFamily="18" charset="0"/>
              </a:rPr>
              <a:t>Для </a:t>
            </a:r>
            <a:r>
              <a:rPr lang="ru-RU" sz="1500" dirty="0">
                <a:solidFill>
                  <a:srgbClr val="002060"/>
                </a:solidFill>
                <a:latin typeface="Times New Roman" panose="02020603050405020304" pitchFamily="18" charset="0"/>
                <a:cs typeface="Times New Roman" panose="02020603050405020304" pitchFamily="18" charset="0"/>
              </a:rPr>
              <a:t>контроля исполнения Программы разработан перечень показателей эффективности работы </a:t>
            </a:r>
            <a:r>
              <a:rPr lang="ru-RU" sz="1500" dirty="0" smtClean="0">
                <a:solidFill>
                  <a:srgbClr val="002060"/>
                </a:solidFill>
                <a:latin typeface="Times New Roman" panose="02020603050405020304" pitchFamily="18" charset="0"/>
                <a:cs typeface="Times New Roman" panose="02020603050405020304" pitchFamily="18" charset="0"/>
              </a:rPr>
              <a:t>ДОУ. Данные показатели </a:t>
            </a:r>
            <a:r>
              <a:rPr lang="ru-RU" sz="1500" dirty="0">
                <a:solidFill>
                  <a:srgbClr val="002060"/>
                </a:solidFill>
                <a:latin typeface="Times New Roman" panose="02020603050405020304" pitchFamily="18" charset="0"/>
                <a:cs typeface="Times New Roman" panose="02020603050405020304" pitchFamily="18" charset="0"/>
              </a:rPr>
              <a:t>рассматриваются как целевые значения, которые отражают выполнение мероприятий программы до 2027 года. Мониторинг проводится по оценке достижения целевых показателей программы, выполнению задач, реализации проектов </a:t>
            </a:r>
            <a:r>
              <a:rPr lang="ru-RU" sz="1500" dirty="0" smtClean="0">
                <a:solidFill>
                  <a:srgbClr val="002060"/>
                </a:solidFill>
                <a:latin typeface="Times New Roman" panose="02020603050405020304" pitchFamily="18" charset="0"/>
                <a:cs typeface="Times New Roman" panose="02020603050405020304" pitchFamily="18" charset="0"/>
              </a:rPr>
              <a:t>Учреждения</a:t>
            </a:r>
            <a:r>
              <a:rPr lang="ru-RU" sz="1500" dirty="0">
                <a:solidFill>
                  <a:srgbClr val="002060"/>
                </a:solidFill>
                <a:latin typeface="Times New Roman" panose="02020603050405020304" pitchFamily="18" charset="0"/>
                <a:cs typeface="Times New Roman" panose="02020603050405020304" pitchFamily="18" charset="0"/>
              </a:rPr>
              <a:t>.</a:t>
            </a:r>
          </a:p>
          <a:p>
            <a:pPr lvl="0" algn="just" fontAlgn="base"/>
            <a:r>
              <a:rPr lang="ru-RU" sz="1500" dirty="0">
                <a:solidFill>
                  <a:srgbClr val="002060"/>
                </a:solidFill>
                <a:latin typeface="Times New Roman" panose="02020603050405020304" pitchFamily="18" charset="0"/>
                <a:cs typeface="Times New Roman" panose="02020603050405020304" pitchFamily="18" charset="0"/>
              </a:rPr>
              <a:t>Программа развития предполагает использование системы индикаторов, характеризующих текущие (промежуточные) и конечные результаты ее реализации.</a:t>
            </a:r>
          </a:p>
          <a:p>
            <a:pPr lvl="0" algn="just" fontAlgn="base"/>
            <a:r>
              <a:rPr lang="ru-RU" sz="1500" dirty="0">
                <a:solidFill>
                  <a:srgbClr val="002060"/>
                </a:solidFill>
                <a:latin typeface="Times New Roman" panose="02020603050405020304" pitchFamily="18" charset="0"/>
                <a:cs typeface="Times New Roman" panose="02020603050405020304" pitchFamily="18" charset="0"/>
              </a:rPr>
              <a:t>Оценка эффективности реализации программы производится путем сравнения фактически достигнутых показателей за соответствующий год с утвержденными на год значениями целевых индикаторов.</a:t>
            </a:r>
          </a:p>
          <a:p>
            <a:pPr lvl="0" algn="just" fontAlgn="base"/>
            <a:r>
              <a:rPr lang="ru-RU" sz="1500" dirty="0">
                <a:solidFill>
                  <a:srgbClr val="002060"/>
                </a:solidFill>
                <a:latin typeface="Times New Roman" panose="02020603050405020304" pitchFamily="18" charset="0"/>
                <a:cs typeface="Times New Roman" panose="02020603050405020304" pitchFamily="18" charset="0"/>
              </a:rPr>
              <a:t>Социальная эффективность реализации мероприятий Программы развития будет выражена удовлетворенностью населения качеством предоставляемых ДОУ услуг с помощью электронных средств информации и специально организованного опроса (на сайте ДОУ и анкетирование).</a:t>
            </a:r>
          </a:p>
          <a:p>
            <a:pPr lvl="0" algn="just" fontAlgn="base"/>
            <a:r>
              <a:rPr lang="ru-RU" sz="1500" dirty="0">
                <a:solidFill>
                  <a:srgbClr val="002060"/>
                </a:solidFill>
                <a:latin typeface="Times New Roman" panose="02020603050405020304" pitchFamily="18" charset="0"/>
                <a:cs typeface="Times New Roman" panose="02020603050405020304" pitchFamily="18" charset="0"/>
              </a:rPr>
              <a:t>Общий контроль выполнения Программы развития осуществляет заведующий и рабочая группа по разработке Программы с ежегодным обсуждением результатов на педагогическом совете.</a:t>
            </a:r>
          </a:p>
          <a:p>
            <a:pPr algn="ctr" fontAlgn="base"/>
            <a:r>
              <a:rPr lang="ru-RU" sz="1500" dirty="0">
                <a:solidFill>
                  <a:srgbClr val="002060"/>
                </a:solidFill>
                <a:latin typeface="Times New Roman" panose="02020603050405020304" pitchFamily="18" charset="0"/>
                <a:cs typeface="Times New Roman" panose="02020603050405020304" pitchFamily="18" charset="0"/>
              </a:rPr>
              <a:t> </a:t>
            </a:r>
            <a:r>
              <a:rPr lang="ru-RU" sz="1500" b="1" dirty="0" smtClean="0">
                <a:solidFill>
                  <a:srgbClr val="002060"/>
                </a:solidFill>
                <a:latin typeface="Times New Roman" panose="02020603050405020304" pitchFamily="18" charset="0"/>
                <a:cs typeface="Times New Roman" panose="02020603050405020304" pitchFamily="18" charset="0"/>
              </a:rPr>
              <a:t> </a:t>
            </a:r>
          </a:p>
          <a:p>
            <a:pPr algn="ctr" fontAlgn="base"/>
            <a:r>
              <a:rPr lang="ru-RU" sz="1500" b="1" dirty="0" smtClean="0">
                <a:solidFill>
                  <a:srgbClr val="002060"/>
                </a:solidFill>
                <a:latin typeface="Times New Roman" panose="02020603050405020304" pitchFamily="18" charset="0"/>
                <a:cs typeface="Times New Roman" panose="02020603050405020304" pitchFamily="18" charset="0"/>
              </a:rPr>
              <a:t>Система </a:t>
            </a:r>
            <a:r>
              <a:rPr lang="ru-RU" sz="1500" b="1" dirty="0">
                <a:solidFill>
                  <a:srgbClr val="002060"/>
                </a:solidFill>
                <a:latin typeface="Times New Roman" panose="02020603050405020304" pitchFamily="18" charset="0"/>
                <a:cs typeface="Times New Roman" panose="02020603050405020304" pitchFamily="18" charset="0"/>
              </a:rPr>
              <a:t>организации контроля выполнения Программы:</a:t>
            </a:r>
          </a:p>
          <a:p>
            <a:pPr lvl="0" algn="just"/>
            <a:r>
              <a:rPr lang="ru-RU" sz="1500" dirty="0">
                <a:solidFill>
                  <a:srgbClr val="002060"/>
                </a:solidFill>
                <a:latin typeface="Times New Roman" panose="02020603050405020304" pitchFamily="18" charset="0"/>
                <a:cs typeface="Times New Roman" panose="02020603050405020304" pitchFamily="18" charset="0"/>
              </a:rPr>
              <a:t>Отражение Плана мероприятий контроля в годовом плане Учреждения, в тематике Педагогических советов.</a:t>
            </a:r>
          </a:p>
          <a:p>
            <a:pPr lvl="0" algn="just"/>
            <a:r>
              <a:rPr lang="ru-RU" sz="1500" dirty="0">
                <a:solidFill>
                  <a:srgbClr val="002060"/>
                </a:solidFill>
                <a:latin typeface="Times New Roman" panose="02020603050405020304" pitchFamily="18" charset="0"/>
                <a:cs typeface="Times New Roman" panose="02020603050405020304" pitchFamily="18" charset="0"/>
              </a:rPr>
              <a:t>Оформление отчетов о мероприятиях по реализации Программы и результатах внедрения в наглядной форме.</a:t>
            </a:r>
          </a:p>
          <a:p>
            <a:pPr lvl="0" algn="just"/>
            <a:r>
              <a:rPr lang="ru-RU" sz="1500" dirty="0">
                <a:solidFill>
                  <a:srgbClr val="002060"/>
                </a:solidFill>
                <a:latin typeface="Times New Roman" panose="02020603050405020304" pitchFamily="18" charset="0"/>
                <a:cs typeface="Times New Roman" panose="02020603050405020304" pitchFamily="18" charset="0"/>
              </a:rPr>
              <a:t>Публикации на сайте Учреждения.</a:t>
            </a:r>
          </a:p>
          <a:p>
            <a:pPr lvl="0" algn="just"/>
            <a:r>
              <a:rPr lang="ru-RU" sz="1500" dirty="0">
                <a:solidFill>
                  <a:srgbClr val="002060"/>
                </a:solidFill>
                <a:latin typeface="Times New Roman" panose="02020603050405020304" pitchFamily="18" charset="0"/>
                <a:cs typeface="Times New Roman" panose="02020603050405020304" pitchFamily="18" charset="0"/>
              </a:rPr>
              <a:t>Мероприятия по реализации Программы являются основой годового плана работы.</a:t>
            </a:r>
          </a:p>
        </p:txBody>
      </p:sp>
    </p:spTree>
    <p:extLst>
      <p:ext uri="{BB962C8B-B14F-4D97-AF65-F5344CB8AC3E}">
        <p14:creationId xmlns:p14="http://schemas.microsoft.com/office/powerpoint/2010/main" xmlns="" val="8839150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20.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1071538" y="2000240"/>
            <a:ext cx="7572428" cy="1477328"/>
          </a:xfrm>
          <a:prstGeom prst="rect">
            <a:avLst/>
          </a:prstGeom>
          <a:noFill/>
        </p:spPr>
        <p:txBody>
          <a:bodyPr wrap="square" rtlCol="0">
            <a:spAutoFit/>
          </a:bodyPr>
          <a:lstStyle/>
          <a:p>
            <a:r>
              <a:rPr lang="ru-RU" sz="5400" b="1" dirty="0" smtClean="0">
                <a:solidFill>
                  <a:srgbClr val="002060"/>
                </a:solidFill>
                <a:latin typeface="Times New Roman" pitchFamily="18" charset="0"/>
                <a:cs typeface="Times New Roman" pitchFamily="18" charset="0"/>
              </a:rPr>
              <a:t>Спасибо за внимание !</a:t>
            </a:r>
          </a:p>
          <a:p>
            <a:endParaRPr lang="ru-RU" dirty="0" smtClean="0"/>
          </a:p>
          <a:p>
            <a:endParaRPr lang="ru-R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16" name="Прямоугольник 15"/>
          <p:cNvSpPr/>
          <p:nvPr/>
        </p:nvSpPr>
        <p:spPr>
          <a:xfrm>
            <a:off x="4527819" y="785794"/>
            <a:ext cx="237566"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 name="TextBox 1"/>
          <p:cNvSpPr txBox="1"/>
          <p:nvPr/>
        </p:nvSpPr>
        <p:spPr>
          <a:xfrm>
            <a:off x="600240" y="413980"/>
            <a:ext cx="7943519" cy="369332"/>
          </a:xfrm>
          <a:prstGeom prst="rect">
            <a:avLst/>
          </a:prstGeom>
          <a:noFill/>
        </p:spPr>
        <p:txBody>
          <a:bodyPr wrap="square" rtlCol="0">
            <a:spAutoFit/>
          </a:bodyPr>
          <a:lstStyle/>
          <a:p>
            <a:pPr algn="ctr"/>
            <a:r>
              <a:rPr lang="ru-RU" b="1">
                <a:solidFill>
                  <a:srgbClr val="663300"/>
                </a:solidFill>
                <a:latin typeface="Times New Roman" pitchFamily="18" charset="0"/>
                <a:ea typeface="Times New Roman" pitchFamily="18" charset="0"/>
                <a:cs typeface="Times New Roman" pitchFamily="18" charset="0"/>
              </a:rPr>
              <a:t>Паспорт Программы развития</a:t>
            </a:r>
            <a:endParaRPr lang="ru-RU" dirty="0"/>
          </a:p>
        </p:txBody>
      </p:sp>
      <p:sp>
        <p:nvSpPr>
          <p:cNvPr id="3" name="TextBox 2"/>
          <p:cNvSpPr txBox="1"/>
          <p:nvPr/>
        </p:nvSpPr>
        <p:spPr>
          <a:xfrm>
            <a:off x="467544" y="970460"/>
            <a:ext cx="8076215" cy="5410868"/>
          </a:xfrm>
          <a:prstGeom prst="rect">
            <a:avLst/>
          </a:prstGeom>
          <a:noFill/>
        </p:spPr>
        <p:txBody>
          <a:bodyPr wrap="square" rtlCol="0">
            <a:spAutoFit/>
          </a:bodyPr>
          <a:lstStyle/>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3943016801"/>
              </p:ext>
            </p:extLst>
          </p:nvPr>
        </p:nvGraphicFramePr>
        <p:xfrm>
          <a:off x="467544" y="783313"/>
          <a:ext cx="8208912" cy="6091192"/>
        </p:xfrm>
        <a:graphic>
          <a:graphicData uri="http://schemas.openxmlformats.org/drawingml/2006/table">
            <a:tbl>
              <a:tblPr firstRow="1" firstCol="1" lastRow="1" lastCol="1" bandRow="1" bandCol="1">
                <a:tableStyleId>{5C22544A-7EE6-4342-B048-85BDC9FD1C3A}</a:tableStyleId>
              </a:tblPr>
              <a:tblGrid>
                <a:gridCol w="1368152"/>
                <a:gridCol w="6840760"/>
              </a:tblGrid>
              <a:tr h="1061511">
                <a:tc>
                  <a:txBody>
                    <a:bodyPr/>
                    <a:lstStyle/>
                    <a:p>
                      <a:pPr marL="69850" algn="ctr">
                        <a:lnSpc>
                          <a:spcPct val="98000"/>
                        </a:lnSpc>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Наименование</a:t>
                      </a:r>
                      <a:r>
                        <a:rPr lang="ru-RU" sz="1400" spc="-28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Программы</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5090" marR="78740" algn="just">
                        <a:lnSpc>
                          <a:spcPct val="150000"/>
                        </a:lnSpc>
                        <a:spcAft>
                          <a:spcPts val="0"/>
                        </a:spcAft>
                      </a:pPr>
                      <a:r>
                        <a:rPr lang="ru-RU" sz="1600" dirty="0" smtClean="0">
                          <a:solidFill>
                            <a:srgbClr val="002060"/>
                          </a:solidFill>
                          <a:effectLst/>
                          <a:latin typeface="Times New Roman" panose="02020603050405020304" pitchFamily="18" charset="0"/>
                          <a:cs typeface="Times New Roman" panose="02020603050405020304" pitchFamily="18" charset="0"/>
                        </a:rPr>
                        <a:t>Программа</a:t>
                      </a:r>
                      <a:r>
                        <a:rPr lang="ru-RU" sz="1600" spc="-5" dirty="0" smtClean="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развития Муниципального</a:t>
                      </a:r>
                      <a:r>
                        <a:rPr lang="ru-RU" sz="1600" spc="-1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бюджетного</a:t>
                      </a:r>
                      <a:r>
                        <a:rPr lang="ru-RU" sz="1600" spc="-3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дошкольного</a:t>
                      </a:r>
                      <a:r>
                        <a:rPr lang="ru-RU" sz="1600" spc="-50"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образовательного учреждения детского сада №31 городского округа Кинешма на 2023-</a:t>
                      </a:r>
                      <a:r>
                        <a:rPr lang="ru-RU" sz="1600" spc="-285" dirty="0">
                          <a:solidFill>
                            <a:srgbClr val="002060"/>
                          </a:solidFill>
                          <a:effectLst/>
                          <a:latin typeface="Times New Roman" panose="02020603050405020304" pitchFamily="18" charset="0"/>
                          <a:cs typeface="Times New Roman" panose="02020603050405020304" pitchFamily="18" charset="0"/>
                        </a:rPr>
                        <a:t> </a:t>
                      </a:r>
                      <a:r>
                        <a:rPr lang="ru-RU" sz="1600" dirty="0">
                          <a:solidFill>
                            <a:srgbClr val="002060"/>
                          </a:solidFill>
                          <a:effectLst/>
                          <a:latin typeface="Times New Roman" panose="02020603050405020304" pitchFamily="18" charset="0"/>
                          <a:cs typeface="Times New Roman" panose="02020603050405020304" pitchFamily="18" charset="0"/>
                        </a:rPr>
                        <a:t>2027</a:t>
                      </a:r>
                      <a:r>
                        <a:rPr lang="ru-RU" sz="1600" spc="5" dirty="0">
                          <a:solidFill>
                            <a:srgbClr val="002060"/>
                          </a:solidFill>
                          <a:effectLst/>
                          <a:latin typeface="Times New Roman" panose="02020603050405020304" pitchFamily="18" charset="0"/>
                          <a:cs typeface="Times New Roman" panose="02020603050405020304" pitchFamily="18" charset="0"/>
                        </a:rPr>
                        <a:t> </a:t>
                      </a:r>
                      <a:r>
                        <a:rPr lang="ru-RU" sz="1600" dirty="0" err="1">
                          <a:solidFill>
                            <a:srgbClr val="002060"/>
                          </a:solidFill>
                          <a:effectLst/>
                          <a:latin typeface="Times New Roman" panose="02020603050405020304" pitchFamily="18" charset="0"/>
                          <a:cs typeface="Times New Roman" panose="02020603050405020304" pitchFamily="18" charset="0"/>
                        </a:rPr>
                        <a:t>г.г</a:t>
                      </a:r>
                      <a:r>
                        <a:rPr lang="ru-RU" sz="1600" dirty="0">
                          <a:solidFill>
                            <a:srgbClr val="002060"/>
                          </a:solidFill>
                          <a:effectLst/>
                          <a:latin typeface="Times New Roman" panose="02020603050405020304" pitchFamily="18" charset="0"/>
                          <a:cs typeface="Times New Roman" panose="02020603050405020304" pitchFamily="18" charset="0"/>
                        </a:rPr>
                        <a:t>.</a:t>
                      </a:r>
                      <a:endParaRPr lang="ru-RU" sz="1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993912">
                <a:tc>
                  <a:txBody>
                    <a:bodyPr/>
                    <a:lstStyle/>
                    <a:p>
                      <a:pPr marL="69850" algn="ctr">
                        <a:spcAft>
                          <a:spcPts val="0"/>
                        </a:spcAft>
                      </a:pPr>
                      <a:r>
                        <a:rPr lang="ru-RU" sz="1400" dirty="0">
                          <a:solidFill>
                            <a:srgbClr val="002060"/>
                          </a:solidFill>
                          <a:effectLst/>
                          <a:latin typeface="Times New Roman" panose="02020603050405020304" pitchFamily="18" charset="0"/>
                          <a:cs typeface="Times New Roman" panose="02020603050405020304" pitchFamily="18" charset="0"/>
                        </a:rPr>
                        <a:t>Основание для</a:t>
                      </a:r>
                      <a:r>
                        <a:rPr lang="ru-RU" sz="1400" spc="-28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разработки</a:t>
                      </a:r>
                      <a:r>
                        <a:rPr lang="ru-RU" sz="1400" spc="5" dirty="0">
                          <a:solidFill>
                            <a:srgbClr val="002060"/>
                          </a:solidFill>
                          <a:effectLst/>
                          <a:latin typeface="Times New Roman" panose="02020603050405020304" pitchFamily="18" charset="0"/>
                          <a:cs typeface="Times New Roman" panose="02020603050405020304" pitchFamily="18" charset="0"/>
                        </a:rPr>
                        <a:t> </a:t>
                      </a:r>
                      <a:r>
                        <a:rPr lang="ru-RU" sz="1400" dirty="0">
                          <a:solidFill>
                            <a:srgbClr val="002060"/>
                          </a:solidFill>
                          <a:effectLst/>
                          <a:latin typeface="Times New Roman" panose="02020603050405020304" pitchFamily="18" charset="0"/>
                          <a:cs typeface="Times New Roman" panose="02020603050405020304" pitchFamily="18" charset="0"/>
                        </a:rPr>
                        <a:t>программы</a:t>
                      </a:r>
                      <a:endParaRPr lang="ru-RU" sz="1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38150" indent="-342900" algn="just">
                        <a:spcAft>
                          <a:spcPts val="0"/>
                        </a:spcAft>
                        <a:buAutoNum type="arabicPeriod"/>
                      </a:pPr>
                      <a:r>
                        <a:rPr lang="ru-RU" sz="1500" b="0" dirty="0" smtClean="0">
                          <a:solidFill>
                            <a:srgbClr val="002060"/>
                          </a:solidFill>
                          <a:effectLst/>
                          <a:latin typeface="Times New Roman" panose="02020603050405020304" pitchFamily="18" charset="0"/>
                          <a:cs typeface="Times New Roman" panose="02020603050405020304" pitchFamily="18" charset="0"/>
                        </a:rPr>
                        <a:t>Федеральный закон </a:t>
                      </a:r>
                      <a:r>
                        <a:rPr lang="ru-RU" sz="1500" b="0" dirty="0">
                          <a:solidFill>
                            <a:srgbClr val="002060"/>
                          </a:solidFill>
                          <a:effectLst/>
                          <a:latin typeface="Times New Roman" panose="02020603050405020304" pitchFamily="18" charset="0"/>
                          <a:cs typeface="Times New Roman" panose="02020603050405020304" pitchFamily="18" charset="0"/>
                        </a:rPr>
                        <a:t>«Об образовании в Российской Федерации» от 29.12.2012 </a:t>
                      </a:r>
                      <a:endParaRPr lang="ru-RU" sz="1500" b="0" dirty="0" smtClean="0">
                        <a:solidFill>
                          <a:srgbClr val="002060"/>
                        </a:solidFill>
                        <a:effectLst/>
                        <a:latin typeface="Times New Roman" panose="02020603050405020304" pitchFamily="18" charset="0"/>
                        <a:cs typeface="Times New Roman" panose="02020603050405020304" pitchFamily="18" charset="0"/>
                      </a:endParaRPr>
                    </a:p>
                    <a:p>
                      <a:pPr marL="95250" indent="0" algn="just">
                        <a:spcAft>
                          <a:spcPts val="0"/>
                        </a:spcAft>
                        <a:buNone/>
                      </a:pPr>
                      <a:r>
                        <a:rPr lang="ru-RU" sz="1500" b="0" dirty="0" smtClean="0">
                          <a:solidFill>
                            <a:srgbClr val="002060"/>
                          </a:solidFill>
                          <a:effectLst/>
                          <a:latin typeface="Times New Roman" panose="02020603050405020304" pitchFamily="18" charset="0"/>
                          <a:cs typeface="Times New Roman" panose="02020603050405020304" pitchFamily="18" charset="0"/>
                        </a:rPr>
                        <a:t>№ 273-ФЗ</a:t>
                      </a:r>
                      <a:r>
                        <a:rPr lang="ru-RU" sz="1500" b="0" dirty="0">
                          <a:solidFill>
                            <a:srgbClr val="002060"/>
                          </a:solidFill>
                          <a:effectLst/>
                          <a:latin typeface="Times New Roman" panose="02020603050405020304" pitchFamily="18" charset="0"/>
                          <a:cs typeface="Times New Roman" panose="02020603050405020304" pitchFamily="18" charset="0"/>
                        </a:rPr>
                        <a:t>.</a:t>
                      </a:r>
                    </a:p>
                    <a:p>
                      <a:pPr marL="95250" indent="0" algn="just">
                        <a:spcAft>
                          <a:spcPts val="0"/>
                        </a:spcAft>
                      </a:pPr>
                      <a:r>
                        <a:rPr lang="ru-RU" sz="1500" b="0" dirty="0" smtClean="0">
                          <a:solidFill>
                            <a:srgbClr val="002060"/>
                          </a:solidFill>
                          <a:effectLst/>
                          <a:latin typeface="Times New Roman" panose="02020603050405020304" pitchFamily="18" charset="0"/>
                          <a:cs typeface="Times New Roman" panose="02020603050405020304" pitchFamily="18" charset="0"/>
                        </a:rPr>
                        <a:t>2. </a:t>
                      </a:r>
                      <a:r>
                        <a:rPr lang="ru-RU" sz="1500" b="0" dirty="0">
                          <a:solidFill>
                            <a:srgbClr val="002060"/>
                          </a:solidFill>
                          <a:effectLst/>
                          <a:latin typeface="Times New Roman" panose="02020603050405020304" pitchFamily="18" charset="0"/>
                          <a:cs typeface="Times New Roman" panose="02020603050405020304" pitchFamily="18" charset="0"/>
                        </a:rPr>
                        <a:t>Распоряжение</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Правительства</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РФ</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от</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29</a:t>
                      </a:r>
                      <a:r>
                        <a:rPr lang="ru-RU" sz="1500" b="0" spc="-3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мая</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2015</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г.</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 996-р</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«Об</a:t>
                      </a:r>
                      <a:r>
                        <a:rPr lang="ru-RU" sz="1500" b="0" spc="-28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утверждении Стратегии развития воспитания в Российской</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Федерации</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на</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период до</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2025</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года».</a:t>
                      </a:r>
                    </a:p>
                    <a:p>
                      <a:pPr marL="95250" marR="394970" indent="0" algn="just">
                        <a:spcAft>
                          <a:spcPts val="0"/>
                        </a:spcAft>
                        <a:tabLst>
                          <a:tab pos="268288" algn="l"/>
                        </a:tabLst>
                      </a:pPr>
                      <a:r>
                        <a:rPr lang="ru-RU" sz="1500" b="0" dirty="0">
                          <a:solidFill>
                            <a:srgbClr val="002060"/>
                          </a:solidFill>
                          <a:effectLst/>
                          <a:latin typeface="Times New Roman" panose="02020603050405020304" pitchFamily="18" charset="0"/>
                          <a:cs typeface="Times New Roman" panose="02020603050405020304" pitchFamily="18" charset="0"/>
                        </a:rPr>
                        <a:t>3. Приказ</a:t>
                      </a:r>
                      <a:r>
                        <a:rPr lang="ru-RU" sz="1500" b="0" spc="26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Министерства</a:t>
                      </a:r>
                      <a:r>
                        <a:rPr lang="ru-RU" sz="1500" b="0" spc="-4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труда</a:t>
                      </a:r>
                      <a:r>
                        <a:rPr lang="ru-RU" sz="1500" b="0" spc="-1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и</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социальной</a:t>
                      </a:r>
                      <a:r>
                        <a:rPr lang="ru-RU" sz="1500" b="0" spc="-3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защиты</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Российской</a:t>
                      </a:r>
                      <a:r>
                        <a:rPr lang="ru-RU" sz="1500" b="0" spc="-28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Федерации от 18 октября 2013 г. № 544н «Об утверждении</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профессионального</a:t>
                      </a:r>
                      <a:r>
                        <a:rPr lang="ru-RU" sz="1500" b="0" spc="1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стандарта «Педагог</a:t>
                      </a:r>
                      <a:r>
                        <a:rPr lang="ru-RU" sz="1500" b="0" spc="-1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(педагогическая деятельность</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в сфере</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дошкольного,</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начального</a:t>
                      </a:r>
                      <a:r>
                        <a:rPr lang="ru-RU" sz="1500" b="0" spc="-3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общего,</a:t>
                      </a:r>
                      <a:r>
                        <a:rPr lang="ru-RU" sz="1500" b="0" spc="-3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основного</a:t>
                      </a:r>
                      <a:r>
                        <a:rPr lang="ru-RU" sz="1500" b="0" spc="-28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общего,</a:t>
                      </a:r>
                      <a:r>
                        <a:rPr lang="ru-RU" sz="1500" b="0" spc="1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среднего</a:t>
                      </a:r>
                      <a:r>
                        <a:rPr lang="ru-RU" sz="1500" b="0" spc="-1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образования)</a:t>
                      </a:r>
                    </a:p>
                    <a:p>
                      <a:pPr marL="95250" marR="553085" indent="0" algn="just">
                        <a:spcAft>
                          <a:spcPts val="0"/>
                        </a:spcAft>
                        <a:tabLst>
                          <a:tab pos="161925" algn="l"/>
                        </a:tabLst>
                      </a:pPr>
                      <a:r>
                        <a:rPr lang="ru-RU" sz="1500" b="0" dirty="0">
                          <a:solidFill>
                            <a:srgbClr val="002060"/>
                          </a:solidFill>
                          <a:effectLst/>
                          <a:latin typeface="Times New Roman" panose="02020603050405020304" pitchFamily="18" charset="0"/>
                          <a:cs typeface="Times New Roman" panose="02020603050405020304" pitchFamily="18" charset="0"/>
                        </a:rPr>
                        <a:t>4.Приказ </a:t>
                      </a:r>
                      <a:r>
                        <a:rPr lang="ru-RU" sz="1500" b="0" dirty="0" err="1">
                          <a:solidFill>
                            <a:srgbClr val="002060"/>
                          </a:solidFill>
                          <a:effectLst/>
                          <a:latin typeface="Times New Roman" panose="02020603050405020304" pitchFamily="18" charset="0"/>
                          <a:cs typeface="Times New Roman" panose="02020603050405020304" pitchFamily="18" charset="0"/>
                        </a:rPr>
                        <a:t>Минобрнауки</a:t>
                      </a:r>
                      <a:r>
                        <a:rPr lang="ru-RU" sz="1500" b="0" dirty="0">
                          <a:solidFill>
                            <a:srgbClr val="002060"/>
                          </a:solidFill>
                          <a:effectLst/>
                          <a:latin typeface="Times New Roman" panose="02020603050405020304" pitchFamily="18" charset="0"/>
                          <a:cs typeface="Times New Roman" panose="02020603050405020304" pitchFamily="18" charset="0"/>
                        </a:rPr>
                        <a:t> России от 30.08.2014 № 1014 « Об</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утверждении Порядка организации и осуществления</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образовательной</a:t>
                      </a:r>
                      <a:r>
                        <a:rPr lang="ru-RU" sz="1500" b="0" spc="-1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деятельности</a:t>
                      </a:r>
                      <a:r>
                        <a:rPr lang="ru-RU" sz="1500" b="0" spc="-3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по</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основным</a:t>
                      </a:r>
                      <a:r>
                        <a:rPr lang="ru-RU" sz="1500" b="0" spc="-3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образовательным</a:t>
                      </a:r>
                      <a:r>
                        <a:rPr lang="ru-RU" sz="1500" b="0" spc="-28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программам – образовательным программам дошкольного</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образования».</a:t>
                      </a:r>
                    </a:p>
                    <a:p>
                      <a:pPr marL="95250" indent="0" algn="just">
                        <a:spcAft>
                          <a:spcPts val="0"/>
                        </a:spcAft>
                      </a:pPr>
                      <a:r>
                        <a:rPr lang="ru-RU" sz="1500" b="0" dirty="0">
                          <a:solidFill>
                            <a:srgbClr val="002060"/>
                          </a:solidFill>
                          <a:effectLst/>
                          <a:latin typeface="Times New Roman" panose="02020603050405020304" pitchFamily="18" charset="0"/>
                          <a:cs typeface="Times New Roman" panose="02020603050405020304" pitchFamily="18" charset="0"/>
                        </a:rPr>
                        <a:t>5. Федеральный государственный образовательный стандарт дошкольного образования (ФГОС ДО) (утвержден приказом </a:t>
                      </a:r>
                      <a:r>
                        <a:rPr lang="ru-RU" sz="1500" b="0" dirty="0" err="1">
                          <a:solidFill>
                            <a:srgbClr val="002060"/>
                          </a:solidFill>
                          <a:effectLst/>
                          <a:latin typeface="Times New Roman" panose="02020603050405020304" pitchFamily="18" charset="0"/>
                          <a:cs typeface="Times New Roman" panose="02020603050405020304" pitchFamily="18" charset="0"/>
                        </a:rPr>
                        <a:t>Минобрнауки</a:t>
                      </a:r>
                      <a:r>
                        <a:rPr lang="ru-RU" sz="1500" b="0" dirty="0">
                          <a:solidFill>
                            <a:srgbClr val="002060"/>
                          </a:solidFill>
                          <a:effectLst/>
                          <a:latin typeface="Times New Roman" panose="02020603050405020304" pitchFamily="18" charset="0"/>
                          <a:cs typeface="Times New Roman" panose="02020603050405020304" pitchFamily="18" charset="0"/>
                        </a:rPr>
                        <a:t> РФ от</a:t>
                      </a:r>
                      <a:r>
                        <a:rPr lang="ru-RU" sz="1500" b="0" spc="-28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17.10.2013</a:t>
                      </a:r>
                      <a:r>
                        <a:rPr lang="ru-RU" sz="1500" b="0" spc="-1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г.</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№1155)</a:t>
                      </a:r>
                    </a:p>
                    <a:p>
                      <a:pPr marL="95250" indent="0" algn="just">
                        <a:lnSpc>
                          <a:spcPts val="1370"/>
                        </a:lnSpc>
                        <a:spcAft>
                          <a:spcPts val="0"/>
                        </a:spcAft>
                        <a:tabLst>
                          <a:tab pos="161925" algn="l"/>
                        </a:tabLst>
                      </a:pPr>
                      <a:r>
                        <a:rPr lang="ru-RU" sz="1500" b="0" dirty="0">
                          <a:solidFill>
                            <a:srgbClr val="002060"/>
                          </a:solidFill>
                          <a:effectLst/>
                          <a:latin typeface="Times New Roman" panose="02020603050405020304" pitchFamily="18" charset="0"/>
                          <a:cs typeface="Times New Roman" panose="02020603050405020304" pitchFamily="18" charset="0"/>
                        </a:rPr>
                        <a:t>6.Декларация</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прав</a:t>
                      </a:r>
                      <a:r>
                        <a:rPr lang="ru-RU" sz="1500" b="0" spc="-2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ребёнка</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и Конвенция</a:t>
                      </a:r>
                      <a:r>
                        <a:rPr lang="ru-RU" sz="1500" b="0" spc="-3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о</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правах</a:t>
                      </a:r>
                      <a:r>
                        <a:rPr lang="ru-RU" sz="1500" b="0" spc="-3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ребёнка</a:t>
                      </a:r>
                      <a:r>
                        <a:rPr lang="ru-RU" sz="1500" b="0" dirty="0" smtClean="0">
                          <a:solidFill>
                            <a:srgbClr val="002060"/>
                          </a:solidFill>
                          <a:effectLst/>
                          <a:latin typeface="Times New Roman" panose="02020603050405020304" pitchFamily="18" charset="0"/>
                          <a:cs typeface="Times New Roman" panose="02020603050405020304" pitchFamily="18" charset="0"/>
                        </a:rPr>
                        <a:t>;</a:t>
                      </a:r>
                      <a:endParaRPr lang="ru-RU" sz="1500" b="0" dirty="0">
                        <a:solidFill>
                          <a:srgbClr val="002060"/>
                        </a:solidFill>
                        <a:effectLst/>
                        <a:latin typeface="Times New Roman" panose="02020603050405020304" pitchFamily="18" charset="0"/>
                        <a:cs typeface="Times New Roman" panose="02020603050405020304" pitchFamily="18" charset="0"/>
                      </a:endParaRPr>
                    </a:p>
                    <a:p>
                      <a:pPr marL="95250" indent="0" algn="just">
                        <a:lnSpc>
                          <a:spcPts val="1305"/>
                        </a:lnSpc>
                        <a:spcAft>
                          <a:spcPts val="0"/>
                        </a:spcAft>
                      </a:pPr>
                      <a:r>
                        <a:rPr lang="ru-RU" sz="1500" b="0" dirty="0">
                          <a:solidFill>
                            <a:srgbClr val="002060"/>
                          </a:solidFill>
                          <a:effectLst/>
                          <a:latin typeface="Times New Roman" panose="02020603050405020304" pitchFamily="18" charset="0"/>
                          <a:cs typeface="Times New Roman" panose="02020603050405020304" pitchFamily="18" charset="0"/>
                        </a:rPr>
                        <a:t>7.Устав</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МБДОУ</a:t>
                      </a:r>
                      <a:r>
                        <a:rPr lang="ru-RU" sz="1500" b="0" spc="-10"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д/с</a:t>
                      </a:r>
                      <a:r>
                        <a:rPr lang="ru-RU" sz="1500" b="0" spc="-5" dirty="0">
                          <a:solidFill>
                            <a:srgbClr val="002060"/>
                          </a:solidFill>
                          <a:effectLst/>
                          <a:latin typeface="Times New Roman" panose="02020603050405020304" pitchFamily="18" charset="0"/>
                          <a:cs typeface="Times New Roman" panose="02020603050405020304" pitchFamily="18" charset="0"/>
                        </a:rPr>
                        <a:t> </a:t>
                      </a:r>
                      <a:r>
                        <a:rPr lang="ru-RU" sz="1500" b="0" dirty="0">
                          <a:solidFill>
                            <a:srgbClr val="002060"/>
                          </a:solidFill>
                          <a:effectLst/>
                          <a:latin typeface="Times New Roman" panose="02020603050405020304" pitchFamily="18" charset="0"/>
                          <a:cs typeface="Times New Roman" panose="02020603050405020304" pitchFamily="18" charset="0"/>
                        </a:rPr>
                        <a:t>№</a:t>
                      </a:r>
                      <a:r>
                        <a:rPr lang="ru-RU" sz="1500" b="0" dirty="0" smtClean="0">
                          <a:solidFill>
                            <a:srgbClr val="002060"/>
                          </a:solidFill>
                          <a:effectLst/>
                          <a:latin typeface="Times New Roman" panose="02020603050405020304" pitchFamily="18" charset="0"/>
                          <a:cs typeface="Times New Roman" panose="02020603050405020304" pitchFamily="18" charset="0"/>
                        </a:rPr>
                        <a:t>31</a:t>
                      </a:r>
                      <a:endParaRPr lang="ru-RU" sz="1500" b="0" dirty="0">
                        <a:solidFill>
                          <a:srgbClr val="002060"/>
                        </a:solidFill>
                        <a:effectLst/>
                        <a:latin typeface="Times New Roman" panose="02020603050405020304" pitchFamily="18" charset="0"/>
                        <a:cs typeface="Times New Roman" panose="02020603050405020304" pitchFamily="18" charset="0"/>
                      </a:endParaRPr>
                    </a:p>
                    <a:p>
                      <a:pPr marL="95250" indent="0" algn="just">
                        <a:spcAft>
                          <a:spcPts val="0"/>
                        </a:spcAft>
                      </a:pPr>
                      <a:r>
                        <a:rPr lang="ru-RU" sz="1500" b="0" dirty="0">
                          <a:solidFill>
                            <a:srgbClr val="002060"/>
                          </a:solidFill>
                          <a:effectLst/>
                          <a:latin typeface="Times New Roman" panose="02020603050405020304" pitchFamily="18" charset="0"/>
                          <a:cs typeface="Times New Roman" panose="02020603050405020304" pitchFamily="18" charset="0"/>
                        </a:rPr>
                        <a:t>8.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утвержденный приказом </a:t>
                      </a:r>
                      <a:r>
                        <a:rPr lang="ru-RU" sz="1500" b="0" dirty="0" err="1">
                          <a:solidFill>
                            <a:srgbClr val="002060"/>
                          </a:solidFill>
                          <a:effectLst/>
                          <a:latin typeface="Times New Roman" panose="02020603050405020304" pitchFamily="18" charset="0"/>
                          <a:cs typeface="Times New Roman" panose="02020603050405020304" pitchFamily="18" charset="0"/>
                        </a:rPr>
                        <a:t>Минпросвещения</a:t>
                      </a:r>
                      <a:r>
                        <a:rPr lang="ru-RU" sz="1500" b="0" dirty="0">
                          <a:solidFill>
                            <a:srgbClr val="002060"/>
                          </a:solidFill>
                          <a:effectLst/>
                          <a:latin typeface="Times New Roman" panose="02020603050405020304" pitchFamily="18" charset="0"/>
                          <a:cs typeface="Times New Roman" panose="02020603050405020304" pitchFamily="18" charset="0"/>
                        </a:rPr>
                        <a:t> от 31.07.2020 № 373.</a:t>
                      </a:r>
                      <a:endParaRPr lang="ru-RU" sz="15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3924870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16" name="Прямоугольник 15"/>
          <p:cNvSpPr/>
          <p:nvPr/>
        </p:nvSpPr>
        <p:spPr>
          <a:xfrm>
            <a:off x="4527819" y="785794"/>
            <a:ext cx="237566"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 name="TextBox 1"/>
          <p:cNvSpPr txBox="1"/>
          <p:nvPr/>
        </p:nvSpPr>
        <p:spPr>
          <a:xfrm>
            <a:off x="600240" y="413980"/>
            <a:ext cx="7943519" cy="369332"/>
          </a:xfrm>
          <a:prstGeom prst="rect">
            <a:avLst/>
          </a:prstGeom>
          <a:noFill/>
        </p:spPr>
        <p:txBody>
          <a:bodyPr wrap="square" rtlCol="0">
            <a:spAutoFit/>
          </a:bodyPr>
          <a:lstStyle/>
          <a:p>
            <a:pPr algn="ctr"/>
            <a:r>
              <a:rPr lang="ru-RU" b="1">
                <a:solidFill>
                  <a:srgbClr val="663300"/>
                </a:solidFill>
                <a:latin typeface="Times New Roman" pitchFamily="18" charset="0"/>
                <a:ea typeface="Times New Roman" pitchFamily="18" charset="0"/>
                <a:cs typeface="Times New Roman" pitchFamily="18" charset="0"/>
              </a:rPr>
              <a:t>Паспорт Программы развития</a:t>
            </a:r>
            <a:endParaRPr lang="ru-RU" dirty="0"/>
          </a:p>
        </p:txBody>
      </p:sp>
      <p:sp>
        <p:nvSpPr>
          <p:cNvPr id="3" name="TextBox 2"/>
          <p:cNvSpPr txBox="1"/>
          <p:nvPr/>
        </p:nvSpPr>
        <p:spPr>
          <a:xfrm>
            <a:off x="467544" y="970460"/>
            <a:ext cx="8076215" cy="5410868"/>
          </a:xfrm>
          <a:prstGeom prst="rect">
            <a:avLst/>
          </a:prstGeom>
          <a:noFill/>
        </p:spPr>
        <p:txBody>
          <a:bodyPr wrap="square" rtlCol="0">
            <a:spAutoFit/>
          </a:bodyPr>
          <a:lstStyle/>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2676965877"/>
              </p:ext>
            </p:extLst>
          </p:nvPr>
        </p:nvGraphicFramePr>
        <p:xfrm>
          <a:off x="489711" y="1556071"/>
          <a:ext cx="8076215" cy="3840480"/>
        </p:xfrm>
        <a:graphic>
          <a:graphicData uri="http://schemas.openxmlformats.org/drawingml/2006/table">
            <a:tbl>
              <a:tblPr firstRow="1" firstCol="1" lastRow="1" lastCol="1" bandRow="1" bandCol="1">
                <a:tableStyleId>{5C22544A-7EE6-4342-B048-85BDC9FD1C3A}</a:tableStyleId>
              </a:tblPr>
              <a:tblGrid>
                <a:gridCol w="2570121"/>
                <a:gridCol w="5506094"/>
              </a:tblGrid>
              <a:tr h="1564082">
                <a:tc>
                  <a:txBody>
                    <a:bodyPr/>
                    <a:lstStyle/>
                    <a:p>
                      <a:pPr marL="69850" algn="ctr">
                        <a:lnSpc>
                          <a:spcPct val="98000"/>
                        </a:lnSpc>
                        <a:spcAft>
                          <a:spcPts val="0"/>
                        </a:spcAft>
                      </a:pPr>
                      <a:r>
                        <a:rPr lang="ru-RU" sz="2400" dirty="0" smtClean="0">
                          <a:solidFill>
                            <a:srgbClr val="002060"/>
                          </a:solidFill>
                          <a:effectLst/>
                          <a:latin typeface="Times New Roman" panose="02020603050405020304" pitchFamily="18" charset="0"/>
                          <a:cs typeface="Times New Roman" panose="02020603050405020304" pitchFamily="18" charset="0"/>
                        </a:rPr>
                        <a:t>Разработчики программы</a:t>
                      </a:r>
                      <a:endParaRPr lang="ru-RU"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5090" marR="78740" algn="just">
                        <a:lnSpc>
                          <a:spcPct val="150000"/>
                        </a:lnSpc>
                        <a:spcAft>
                          <a:spcPts val="0"/>
                        </a:spcAft>
                      </a:pPr>
                      <a:r>
                        <a:rPr lang="ru-RU" sz="2400" dirty="0" smtClean="0">
                          <a:solidFill>
                            <a:srgbClr val="002060"/>
                          </a:solidFill>
                          <a:effectLst/>
                          <a:latin typeface="Times New Roman" panose="02020603050405020304" pitchFamily="18" charset="0"/>
                          <a:cs typeface="Times New Roman" panose="02020603050405020304" pitchFamily="18" charset="0"/>
                        </a:rPr>
                        <a:t>Заведующий МБДОУ д/с №31:</a:t>
                      </a:r>
                    </a:p>
                    <a:p>
                      <a:pPr marL="85090" marR="78740" algn="just">
                        <a:lnSpc>
                          <a:spcPct val="150000"/>
                        </a:lnSpc>
                        <a:spcAft>
                          <a:spcPts val="0"/>
                        </a:spcAft>
                      </a:pPr>
                      <a:r>
                        <a:rPr lang="ru-RU" sz="2400" dirty="0" smtClean="0">
                          <a:solidFill>
                            <a:srgbClr val="002060"/>
                          </a:solidFill>
                          <a:effectLst/>
                          <a:latin typeface="Times New Roman" panose="02020603050405020304" pitchFamily="18" charset="0"/>
                          <a:cs typeface="Times New Roman" panose="02020603050405020304" pitchFamily="18" charset="0"/>
                        </a:rPr>
                        <a:t> Громова Любовь Николаевна;</a:t>
                      </a:r>
                    </a:p>
                    <a:p>
                      <a:pPr marL="85090" marR="78740" algn="just">
                        <a:lnSpc>
                          <a:spcPct val="150000"/>
                        </a:lnSpc>
                        <a:spcAft>
                          <a:spcPts val="0"/>
                        </a:spcAft>
                      </a:pPr>
                      <a:r>
                        <a:rPr lang="ru-RU" sz="24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Старший воспитатель:</a:t>
                      </a:r>
                    </a:p>
                    <a:p>
                      <a:pPr marL="85090" marR="78740" algn="just">
                        <a:lnSpc>
                          <a:spcPct val="150000"/>
                        </a:lnSpc>
                        <a:spcAft>
                          <a:spcPts val="0"/>
                        </a:spcAft>
                      </a:pPr>
                      <a:r>
                        <a:rPr lang="ru-RU" sz="24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Голубева Ирина Станиславовна</a:t>
                      </a:r>
                      <a:endParaRPr lang="ru-RU"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17020">
                <a:tc>
                  <a:txBody>
                    <a:bodyPr/>
                    <a:lstStyle/>
                    <a:p>
                      <a:pPr marL="69850" algn="ctr">
                        <a:spcAft>
                          <a:spcPts val="0"/>
                        </a:spcAft>
                      </a:pPr>
                      <a:endParaRPr lang="ru-RU" sz="1800" dirty="0" smtClean="0">
                        <a:solidFill>
                          <a:srgbClr val="002060"/>
                        </a:solidFill>
                        <a:effectLst/>
                        <a:latin typeface="Times New Roman" panose="02020603050405020304" pitchFamily="18" charset="0"/>
                        <a:cs typeface="Times New Roman" panose="02020603050405020304" pitchFamily="18" charset="0"/>
                      </a:endParaRPr>
                    </a:p>
                    <a:p>
                      <a:pPr marL="69850" algn="ctr">
                        <a:spcAft>
                          <a:spcPts val="0"/>
                        </a:spcAft>
                      </a:pPr>
                      <a:r>
                        <a:rPr lang="ru-RU" sz="2400" dirty="0" smtClean="0">
                          <a:solidFill>
                            <a:srgbClr val="002060"/>
                          </a:solidFill>
                          <a:effectLst/>
                          <a:latin typeface="Times New Roman" panose="02020603050405020304" pitchFamily="18" charset="0"/>
                          <a:cs typeface="Times New Roman" panose="02020603050405020304" pitchFamily="18" charset="0"/>
                        </a:rPr>
                        <a:t>Исполнители</a:t>
                      </a:r>
                      <a:endParaRPr lang="ru-RU"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5250" indent="0" algn="just">
                        <a:lnSpc>
                          <a:spcPct val="150000"/>
                        </a:lnSpc>
                        <a:spcAft>
                          <a:spcPts val="0"/>
                        </a:spcAft>
                        <a:buNone/>
                      </a:pPr>
                      <a:r>
                        <a:rPr lang="ru-RU" sz="24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Коллектив</a:t>
                      </a:r>
                      <a:r>
                        <a:rPr lang="ru-RU" sz="2400" baseline="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МБДОУ д/с №31;</a:t>
                      </a:r>
                    </a:p>
                    <a:p>
                      <a:pPr marL="95250" indent="0" algn="just">
                        <a:lnSpc>
                          <a:spcPct val="150000"/>
                        </a:lnSpc>
                        <a:spcAft>
                          <a:spcPts val="0"/>
                        </a:spcAft>
                        <a:buNone/>
                      </a:pPr>
                      <a:r>
                        <a:rPr lang="ru-RU" sz="2400" baseline="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родители;</a:t>
                      </a:r>
                    </a:p>
                    <a:p>
                      <a:pPr marL="95250" indent="0" algn="just">
                        <a:lnSpc>
                          <a:spcPct val="150000"/>
                        </a:lnSpc>
                        <a:spcAft>
                          <a:spcPts val="0"/>
                        </a:spcAft>
                        <a:buNone/>
                      </a:pPr>
                      <a:r>
                        <a:rPr lang="ru-RU" sz="2400" baseline="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социальные партнеры</a:t>
                      </a:r>
                      <a:endParaRPr lang="ru-RU"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2648626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16" name="Прямоугольник 15"/>
          <p:cNvSpPr/>
          <p:nvPr/>
        </p:nvSpPr>
        <p:spPr>
          <a:xfrm>
            <a:off x="4527819" y="785794"/>
            <a:ext cx="237566" cy="369332"/>
          </a:xfrm>
          <a:prstGeom prst="rect">
            <a:avLst/>
          </a:prstGeom>
        </p:spPr>
        <p:txBody>
          <a:bodyPr wrap="none">
            <a:spAutoFit/>
          </a:bodyPr>
          <a:lstStyle/>
          <a:p>
            <a:pPr algn="ct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 name="TextBox 1"/>
          <p:cNvSpPr txBox="1"/>
          <p:nvPr/>
        </p:nvSpPr>
        <p:spPr>
          <a:xfrm>
            <a:off x="600240" y="413980"/>
            <a:ext cx="7943519" cy="369332"/>
          </a:xfrm>
          <a:prstGeom prst="rect">
            <a:avLst/>
          </a:prstGeom>
          <a:noFill/>
        </p:spPr>
        <p:txBody>
          <a:bodyPr wrap="square" rtlCol="0">
            <a:spAutoFit/>
          </a:bodyPr>
          <a:lstStyle/>
          <a:p>
            <a:pPr algn="ctr"/>
            <a:r>
              <a:rPr lang="ru-RU" b="1">
                <a:solidFill>
                  <a:srgbClr val="663300"/>
                </a:solidFill>
                <a:latin typeface="Times New Roman" pitchFamily="18" charset="0"/>
                <a:ea typeface="Times New Roman" pitchFamily="18" charset="0"/>
                <a:cs typeface="Times New Roman" pitchFamily="18" charset="0"/>
              </a:rPr>
              <a:t>Паспорт Программы развития</a:t>
            </a:r>
            <a:endParaRPr lang="ru-RU" dirty="0"/>
          </a:p>
        </p:txBody>
      </p:sp>
      <p:sp>
        <p:nvSpPr>
          <p:cNvPr id="3" name="TextBox 2"/>
          <p:cNvSpPr txBox="1"/>
          <p:nvPr/>
        </p:nvSpPr>
        <p:spPr>
          <a:xfrm>
            <a:off x="467544" y="970460"/>
            <a:ext cx="8076215" cy="5410868"/>
          </a:xfrm>
          <a:prstGeom prst="rect">
            <a:avLst/>
          </a:prstGeom>
          <a:noFill/>
        </p:spPr>
        <p:txBody>
          <a:bodyPr wrap="square" rtlCol="0">
            <a:spAutoFit/>
          </a:bodyPr>
          <a:lstStyle/>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4078816679"/>
              </p:ext>
            </p:extLst>
          </p:nvPr>
        </p:nvGraphicFramePr>
        <p:xfrm>
          <a:off x="467543" y="904069"/>
          <a:ext cx="8208913" cy="5189227"/>
        </p:xfrm>
        <a:graphic>
          <a:graphicData uri="http://schemas.openxmlformats.org/drawingml/2006/table">
            <a:tbl>
              <a:tblPr firstRow="1" firstCol="1" lastRow="1" lastCol="1" bandRow="1" bandCol="1">
                <a:tableStyleId>{5C22544A-7EE6-4342-B048-85BDC9FD1C3A}</a:tableStyleId>
              </a:tblPr>
              <a:tblGrid>
                <a:gridCol w="1368100"/>
                <a:gridCol w="6840813"/>
              </a:tblGrid>
              <a:tr h="3772144">
                <a:tc>
                  <a:txBody>
                    <a:bodyPr/>
                    <a:lstStyle/>
                    <a:p>
                      <a:pPr marL="69850" algn="ctr">
                        <a:lnSpc>
                          <a:spcPct val="98000"/>
                        </a:lnSpc>
                        <a:spcAft>
                          <a:spcPts val="0"/>
                        </a:spcAft>
                      </a:pPr>
                      <a:r>
                        <a:rPr lang="ru-RU" sz="1800" dirty="0" smtClean="0">
                          <a:solidFill>
                            <a:srgbClr val="002060"/>
                          </a:solidFill>
                          <a:effectLst/>
                          <a:latin typeface="Times New Roman" panose="02020603050405020304" pitchFamily="18" charset="0"/>
                          <a:cs typeface="Times New Roman" panose="02020603050405020304" pitchFamily="18" charset="0"/>
                        </a:rPr>
                        <a:t>Сроки и этапы реализации программы</a:t>
                      </a:r>
                      <a:endParaRPr lang="ru-RU"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5250" indent="0"/>
                      <a:r>
                        <a:rPr lang="ru-RU" sz="1800" b="1" kern="1200" dirty="0" smtClean="0">
                          <a:solidFill>
                            <a:srgbClr val="002060"/>
                          </a:solidFill>
                          <a:effectLst/>
                          <a:latin typeface="Times New Roman" panose="02020603050405020304" pitchFamily="18" charset="0"/>
                          <a:ea typeface="+mn-ea"/>
                          <a:cs typeface="Times New Roman" panose="02020603050405020304" pitchFamily="18" charset="0"/>
                        </a:rPr>
                        <a:t>Программа реализуется в период 2023-2027 </a:t>
                      </a:r>
                      <a:r>
                        <a:rPr lang="ru-RU" sz="1800" b="1" kern="1200" dirty="0" err="1" smtClean="0">
                          <a:solidFill>
                            <a:srgbClr val="002060"/>
                          </a:solidFill>
                          <a:effectLst/>
                          <a:latin typeface="Times New Roman" panose="02020603050405020304" pitchFamily="18" charset="0"/>
                          <a:ea typeface="+mn-ea"/>
                          <a:cs typeface="Times New Roman" panose="02020603050405020304" pitchFamily="18" charset="0"/>
                        </a:rPr>
                        <a:t>г.г</a:t>
                      </a:r>
                      <a:r>
                        <a:rPr lang="ru-RU" sz="1800" b="1" kern="1200" dirty="0" smtClean="0">
                          <a:solidFill>
                            <a:srgbClr val="002060"/>
                          </a:solidFill>
                          <a:effectLst/>
                          <a:latin typeface="Times New Roman" panose="02020603050405020304" pitchFamily="18" charset="0"/>
                          <a:ea typeface="+mn-ea"/>
                          <a:cs typeface="Times New Roman" panose="02020603050405020304" pitchFamily="18" charset="0"/>
                        </a:rPr>
                        <a:t>. в три этапа:</a:t>
                      </a:r>
                    </a:p>
                    <a:p>
                      <a:pPr marL="95250" indent="0"/>
                      <a:r>
                        <a:rPr lang="ru-RU" sz="1800" b="1" kern="1200" dirty="0" smtClean="0">
                          <a:solidFill>
                            <a:srgbClr val="002060"/>
                          </a:solidFill>
                          <a:effectLst/>
                          <a:latin typeface="Times New Roman" panose="02020603050405020304" pitchFamily="18" charset="0"/>
                          <a:ea typeface="+mn-ea"/>
                          <a:cs typeface="Times New Roman" panose="02020603050405020304" pitchFamily="18" charset="0"/>
                        </a:rPr>
                        <a:t>1 этап – Организационно-аналитический: 2023 год</a:t>
                      </a:r>
                    </a:p>
                    <a:p>
                      <a:pPr marL="95250" indent="0" fontAlgn="base"/>
                      <a:r>
                        <a:rPr lang="ru-RU" sz="1800" b="0" kern="1200" dirty="0" smtClean="0">
                          <a:solidFill>
                            <a:srgbClr val="002060"/>
                          </a:solidFill>
                          <a:effectLst/>
                          <a:latin typeface="Times New Roman" panose="02020603050405020304" pitchFamily="18" charset="0"/>
                          <a:ea typeface="+mn-ea"/>
                          <a:cs typeface="Times New Roman" panose="02020603050405020304" pitchFamily="18" charset="0"/>
                        </a:rPr>
                        <a:t>Анализ комплекса условий, имеющихся в Учреждении для перехода к работе в новых условиях развития.</a:t>
                      </a:r>
                    </a:p>
                    <a:p>
                      <a:pPr marL="95250" indent="0" fontAlgn="base"/>
                      <a:r>
                        <a:rPr lang="ru-RU" sz="1800" b="0" kern="1200" dirty="0" smtClean="0">
                          <a:solidFill>
                            <a:srgbClr val="002060"/>
                          </a:solidFill>
                          <a:effectLst/>
                          <a:latin typeface="Times New Roman" panose="02020603050405020304" pitchFamily="18" charset="0"/>
                          <a:ea typeface="+mn-ea"/>
                          <a:cs typeface="Times New Roman" panose="02020603050405020304" pitchFamily="18" charset="0"/>
                        </a:rPr>
                        <a:t>Разработка документации для реализации мероприятий в соответствии с Программой развития;</a:t>
                      </a:r>
                    </a:p>
                    <a:p>
                      <a:pPr marL="95250" indent="0"/>
                      <a:r>
                        <a:rPr lang="ru-RU" sz="1800" b="1" kern="1200" dirty="0" smtClean="0">
                          <a:solidFill>
                            <a:srgbClr val="002060"/>
                          </a:solidFill>
                          <a:effectLst/>
                          <a:latin typeface="Times New Roman" panose="02020603050405020304" pitchFamily="18" charset="0"/>
                          <a:ea typeface="+mn-ea"/>
                          <a:cs typeface="Times New Roman" panose="02020603050405020304" pitchFamily="18" charset="0"/>
                        </a:rPr>
                        <a:t>2 этап – Практический: 2024-2026 года</a:t>
                      </a:r>
                    </a:p>
                    <a:p>
                      <a:pPr marL="95250" indent="0"/>
                      <a:r>
                        <a:rPr lang="ru-RU" sz="1800" b="0" kern="1200" dirty="0" smtClean="0">
                          <a:solidFill>
                            <a:srgbClr val="002060"/>
                          </a:solidFill>
                          <a:effectLst/>
                          <a:latin typeface="Times New Roman" panose="02020603050405020304" pitchFamily="18" charset="0"/>
                          <a:ea typeface="+mn-ea"/>
                          <a:cs typeface="Times New Roman" panose="02020603050405020304" pitchFamily="18" charset="0"/>
                        </a:rPr>
                        <a:t>реализация и внедрение разработанных проектов, в рамках Программы развития;</a:t>
                      </a:r>
                    </a:p>
                    <a:p>
                      <a:pPr marL="95250" indent="0"/>
                      <a:r>
                        <a:rPr lang="ru-RU" sz="1800" b="1" kern="1200" dirty="0" smtClean="0">
                          <a:solidFill>
                            <a:srgbClr val="002060"/>
                          </a:solidFill>
                          <a:effectLst/>
                          <a:latin typeface="Times New Roman" panose="02020603050405020304" pitchFamily="18" charset="0"/>
                          <a:ea typeface="+mn-ea"/>
                          <a:cs typeface="Times New Roman" panose="02020603050405020304" pitchFamily="18" charset="0"/>
                        </a:rPr>
                        <a:t>3 этап – Обобщающий (заключительный): 2027 год.</a:t>
                      </a:r>
                    </a:p>
                    <a:p>
                      <a:pPr marL="95250" indent="0"/>
                      <a:r>
                        <a:rPr lang="ru-RU" sz="1800" b="0" kern="1200" dirty="0" smtClean="0">
                          <a:solidFill>
                            <a:srgbClr val="002060"/>
                          </a:solidFill>
                          <a:effectLst/>
                          <a:latin typeface="Times New Roman" panose="02020603050405020304" pitchFamily="18" charset="0"/>
                          <a:ea typeface="+mn-ea"/>
                          <a:cs typeface="Times New Roman" panose="02020603050405020304" pitchFamily="18" charset="0"/>
                        </a:rPr>
                        <a:t>Анализ, осмысление и интерпретация результатов реализации Программы развития и определение перспектив дальнейшего развития ДОО.</a:t>
                      </a:r>
                      <a:endParaRPr lang="ru-RU" sz="18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17083">
                <a:tc>
                  <a:txBody>
                    <a:bodyPr/>
                    <a:lstStyle/>
                    <a:p>
                      <a:pPr marL="69850" algn="ctr">
                        <a:spcAft>
                          <a:spcPts val="0"/>
                        </a:spcAft>
                      </a:pPr>
                      <a:endParaRPr lang="ru-RU" sz="1400" dirty="0" smtClean="0">
                        <a:solidFill>
                          <a:srgbClr val="002060"/>
                        </a:solidFill>
                        <a:effectLst/>
                        <a:latin typeface="Times New Roman" panose="02020603050405020304" pitchFamily="18" charset="0"/>
                        <a:cs typeface="Times New Roman" panose="02020603050405020304" pitchFamily="18" charset="0"/>
                      </a:endParaRPr>
                    </a:p>
                    <a:p>
                      <a:pPr marL="69850" algn="ctr">
                        <a:spcAft>
                          <a:spcPts val="0"/>
                        </a:spcAft>
                      </a:pPr>
                      <a:r>
                        <a:rPr lang="ru-RU" sz="1800" dirty="0" smtClean="0">
                          <a:solidFill>
                            <a:srgbClr val="002060"/>
                          </a:solidFill>
                          <a:effectLst/>
                          <a:latin typeface="Times New Roman" panose="02020603050405020304" pitchFamily="18" charset="0"/>
                          <a:cs typeface="Times New Roman" panose="02020603050405020304" pitchFamily="18" charset="0"/>
                        </a:rPr>
                        <a:t>Финансовое обеспечение</a:t>
                      </a:r>
                      <a:endParaRPr lang="ru-RU" sz="1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81000" indent="-285750" algn="just">
                        <a:lnSpc>
                          <a:spcPct val="100000"/>
                        </a:lnSpc>
                        <a:spcAft>
                          <a:spcPts val="0"/>
                        </a:spcAft>
                        <a:buFontTx/>
                        <a:buChar char="-"/>
                      </a:pPr>
                      <a:r>
                        <a:rPr lang="ru-RU" sz="2000" b="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Субсидии на выполнение муниципального задания (областной и местный бюджет);</a:t>
                      </a:r>
                    </a:p>
                    <a:p>
                      <a:pPr marL="381000" indent="-285750" algn="just">
                        <a:lnSpc>
                          <a:spcPct val="100000"/>
                        </a:lnSpc>
                        <a:spcAft>
                          <a:spcPts val="0"/>
                        </a:spcAft>
                        <a:buFontTx/>
                        <a:buChar char="-"/>
                      </a:pPr>
                      <a:r>
                        <a:rPr lang="ru-RU" sz="2000" b="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Целевые субсидии;</a:t>
                      </a:r>
                    </a:p>
                    <a:p>
                      <a:pPr marL="95250" indent="0" algn="just">
                        <a:lnSpc>
                          <a:spcPct val="100000"/>
                        </a:lnSpc>
                        <a:spcAft>
                          <a:spcPts val="0"/>
                        </a:spcAft>
                        <a:buFontTx/>
                        <a:buNone/>
                      </a:pPr>
                      <a:r>
                        <a:rPr lang="ru-RU" sz="2000" b="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Средства от иной приносящей доход деятельности</a:t>
                      </a:r>
                      <a:endParaRPr lang="ru-RU" sz="2000" b="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xmlns="" val="3726009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35719" y="0"/>
            <a:ext cx="9144000" cy="6858000"/>
          </a:xfrm>
          <a:prstGeom prst="rect">
            <a:avLst/>
          </a:prstGeom>
        </p:spPr>
      </p:pic>
      <p:sp>
        <p:nvSpPr>
          <p:cNvPr id="10" name="Прямоугольник 9"/>
          <p:cNvSpPr/>
          <p:nvPr/>
        </p:nvSpPr>
        <p:spPr>
          <a:xfrm>
            <a:off x="357158" y="285728"/>
            <a:ext cx="8358246"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solidFill>
                    <a:srgbClr val="FF0000"/>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Анализ результатов Реализации прежней программы развития ДОУ.</a:t>
            </a:r>
            <a:endParaRPr lang="ru-RU" sz="2400" b="1" dirty="0">
              <a:ln w="11430">
                <a:solidFill>
                  <a:srgbClr val="FF0000"/>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57158" y="1338713"/>
            <a:ext cx="8136904" cy="4154984"/>
          </a:xfrm>
          <a:prstGeom prst="rect">
            <a:avLst/>
          </a:prstGeom>
          <a:noFill/>
        </p:spPr>
        <p:txBody>
          <a:bodyPr wrap="square" rtlCol="0">
            <a:spAutoFit/>
          </a:bodyPr>
          <a:lstStyle/>
          <a:p>
            <a:pPr algn="ctr"/>
            <a:r>
              <a:rPr lang="ru-RU" sz="2000" b="1" dirty="0" smtClean="0">
                <a:solidFill>
                  <a:srgbClr val="002060"/>
                </a:solidFill>
              </a:rPr>
              <a:t>Программа развития на 2018-2022 г. была реализована при использовании программно-проектного метода.</a:t>
            </a:r>
          </a:p>
          <a:p>
            <a:pPr algn="ctr"/>
            <a:r>
              <a:rPr lang="ru-RU" sz="2000" b="1" dirty="0" smtClean="0">
                <a:solidFill>
                  <a:srgbClr val="002060"/>
                </a:solidFill>
              </a:rPr>
              <a:t> В нее вошли такие проекты:</a:t>
            </a:r>
          </a:p>
          <a:p>
            <a:pPr lvl="0" eaLnBrk="0" fontAlgn="base" hangingPunct="0">
              <a:spcBef>
                <a:spcPct val="0"/>
              </a:spcBef>
              <a:spcAft>
                <a:spcPct val="0"/>
              </a:spcAft>
              <a:buFont typeface="Wingdings" pitchFamily="2" charset="2"/>
              <a:buChar char="Ø"/>
            </a:pPr>
            <a:r>
              <a:rPr lang="ru-RU" sz="2000" i="1" dirty="0" smtClean="0">
                <a:solidFill>
                  <a:srgbClr val="000000"/>
                </a:solidFill>
                <a:latin typeface="Times New Roman" pitchFamily="18" charset="0"/>
                <a:ea typeface="Times New Roman" pitchFamily="18" charset="0"/>
                <a:cs typeface="Times New Roman" pitchFamily="18" charset="0"/>
              </a:rPr>
              <a:t>  </a:t>
            </a:r>
            <a:r>
              <a:rPr lang="ru-RU" sz="2400" i="1" dirty="0" smtClean="0">
                <a:solidFill>
                  <a:srgbClr val="000000"/>
                </a:solidFill>
                <a:latin typeface="Times New Roman" pitchFamily="18" charset="0"/>
                <a:ea typeface="Times New Roman" pitchFamily="18" charset="0"/>
                <a:cs typeface="Times New Roman" pitchFamily="18" charset="0"/>
              </a:rPr>
              <a:t>проект </a:t>
            </a:r>
            <a:r>
              <a:rPr lang="ru-RU" sz="2400" i="1" dirty="0">
                <a:solidFill>
                  <a:srgbClr val="000000"/>
                </a:solidFill>
                <a:latin typeface="Times New Roman" pitchFamily="18" charset="0"/>
                <a:ea typeface="Times New Roman" pitchFamily="18" charset="0"/>
                <a:cs typeface="Times New Roman" pitchFamily="18" charset="0"/>
              </a:rPr>
              <a:t>«Ребенок»</a:t>
            </a:r>
            <a:endParaRPr lang="ru-RU" sz="1200" i="1" dirty="0">
              <a:latin typeface="Times New Roman" pitchFamily="18" charset="0"/>
              <a:cs typeface="Times New Roman" pitchFamily="18" charset="0"/>
            </a:endParaRPr>
          </a:p>
          <a:p>
            <a:pPr lvl="0" eaLnBrk="0" fontAlgn="base" hangingPunct="0">
              <a:spcBef>
                <a:spcPct val="0"/>
              </a:spcBef>
              <a:spcAft>
                <a:spcPct val="0"/>
              </a:spcAft>
              <a:buFont typeface="Wingdings" pitchFamily="2" charset="2"/>
              <a:buChar char="Ø"/>
            </a:pPr>
            <a:r>
              <a:rPr lang="ru-RU" sz="2400" i="1" dirty="0">
                <a:solidFill>
                  <a:srgbClr val="000000"/>
                </a:solidFill>
                <a:latin typeface="Times New Roman" pitchFamily="18" charset="0"/>
                <a:ea typeface="Times New Roman" pitchFamily="18" charset="0"/>
                <a:cs typeface="Times New Roman" pitchFamily="18" charset="0"/>
              </a:rPr>
              <a:t> </a:t>
            </a:r>
            <a:r>
              <a:rPr lang="ru-RU" sz="2400" i="1" dirty="0" smtClean="0">
                <a:solidFill>
                  <a:srgbClr val="000000"/>
                </a:solidFill>
                <a:latin typeface="Times New Roman" pitchFamily="18" charset="0"/>
                <a:ea typeface="Times New Roman" pitchFamily="18" charset="0"/>
                <a:cs typeface="Times New Roman" pitchFamily="18" charset="0"/>
              </a:rPr>
              <a:t>проект </a:t>
            </a:r>
            <a:r>
              <a:rPr lang="ru-RU" sz="2400" i="1" dirty="0">
                <a:solidFill>
                  <a:srgbClr val="000000"/>
                </a:solidFill>
                <a:latin typeface="Times New Roman" pitchFamily="18" charset="0"/>
                <a:ea typeface="Times New Roman" pitchFamily="18" charset="0"/>
                <a:cs typeface="Times New Roman" pitchFamily="18" charset="0"/>
              </a:rPr>
              <a:t>«Качество образования».</a:t>
            </a:r>
            <a:endParaRPr lang="ru-RU" sz="1200" i="1" dirty="0">
              <a:latin typeface="Times New Roman" pitchFamily="18" charset="0"/>
              <a:cs typeface="Times New Roman" pitchFamily="18" charset="0"/>
            </a:endParaRPr>
          </a:p>
          <a:p>
            <a:pPr lvl="0" eaLnBrk="0" fontAlgn="base" hangingPunct="0">
              <a:spcBef>
                <a:spcPct val="0"/>
              </a:spcBef>
              <a:spcAft>
                <a:spcPct val="0"/>
              </a:spcAft>
              <a:buFont typeface="Wingdings" pitchFamily="2" charset="2"/>
              <a:buChar char="Ø"/>
            </a:pPr>
            <a:r>
              <a:rPr lang="ru-RU" sz="2400" i="1" dirty="0" smtClean="0">
                <a:solidFill>
                  <a:srgbClr val="000000"/>
                </a:solidFill>
                <a:latin typeface="Times New Roman" pitchFamily="18" charset="0"/>
                <a:ea typeface="Times New Roman" pitchFamily="18" charset="0"/>
                <a:cs typeface="Times New Roman" pitchFamily="18" charset="0"/>
              </a:rPr>
              <a:t> проект </a:t>
            </a:r>
            <a:r>
              <a:rPr lang="ru-RU" sz="2400" i="1" dirty="0">
                <a:solidFill>
                  <a:srgbClr val="000000"/>
                </a:solidFill>
                <a:latin typeface="Times New Roman" pitchFamily="18" charset="0"/>
                <a:ea typeface="Times New Roman" pitchFamily="18" charset="0"/>
                <a:cs typeface="Times New Roman" pitchFamily="18" charset="0"/>
              </a:rPr>
              <a:t>«Здоровье».</a:t>
            </a:r>
            <a:endParaRPr lang="ru-RU" sz="1200" i="1" dirty="0">
              <a:latin typeface="Times New Roman" pitchFamily="18" charset="0"/>
              <a:cs typeface="Times New Roman" pitchFamily="18" charset="0"/>
            </a:endParaRPr>
          </a:p>
          <a:p>
            <a:pPr lvl="0" eaLnBrk="0" fontAlgn="base" hangingPunct="0">
              <a:spcBef>
                <a:spcPct val="0"/>
              </a:spcBef>
              <a:spcAft>
                <a:spcPct val="0"/>
              </a:spcAft>
              <a:buFont typeface="Wingdings" pitchFamily="2" charset="2"/>
              <a:buChar char="Ø"/>
            </a:pPr>
            <a:r>
              <a:rPr lang="ru-RU" sz="2400" i="1" dirty="0" smtClean="0">
                <a:solidFill>
                  <a:srgbClr val="000000"/>
                </a:solidFill>
                <a:latin typeface="Times New Roman" pitchFamily="18" charset="0"/>
                <a:ea typeface="Times New Roman" pitchFamily="18" charset="0"/>
                <a:cs typeface="Times New Roman" pitchFamily="18" charset="0"/>
              </a:rPr>
              <a:t> проект </a:t>
            </a:r>
            <a:r>
              <a:rPr lang="ru-RU" sz="2400" i="1" dirty="0">
                <a:solidFill>
                  <a:srgbClr val="000000"/>
                </a:solidFill>
                <a:latin typeface="Times New Roman" pitchFamily="18" charset="0"/>
                <a:ea typeface="Times New Roman" pitchFamily="18" charset="0"/>
                <a:cs typeface="Times New Roman" pitchFamily="18" charset="0"/>
              </a:rPr>
              <a:t>«Активные и творческие педагоги».</a:t>
            </a:r>
            <a:endParaRPr lang="ru-RU" sz="1200" i="1" dirty="0">
              <a:latin typeface="Times New Roman" pitchFamily="18" charset="0"/>
              <a:cs typeface="Times New Roman" pitchFamily="18" charset="0"/>
            </a:endParaRPr>
          </a:p>
          <a:p>
            <a:pPr lvl="0" eaLnBrk="0" fontAlgn="base" hangingPunct="0">
              <a:spcBef>
                <a:spcPct val="0"/>
              </a:spcBef>
              <a:spcAft>
                <a:spcPct val="0"/>
              </a:spcAft>
              <a:buFont typeface="Wingdings" pitchFamily="2" charset="2"/>
              <a:buChar char="Ø"/>
            </a:pPr>
            <a:r>
              <a:rPr lang="ru-RU" sz="2400" i="1" dirty="0" smtClean="0">
                <a:solidFill>
                  <a:srgbClr val="000000"/>
                </a:solidFill>
                <a:latin typeface="Times New Roman" pitchFamily="18" charset="0"/>
                <a:ea typeface="Times New Roman" pitchFamily="18" charset="0"/>
                <a:cs typeface="Times New Roman" pitchFamily="18" charset="0"/>
              </a:rPr>
              <a:t> проект </a:t>
            </a:r>
            <a:r>
              <a:rPr lang="ru-RU" sz="2400" i="1" dirty="0">
                <a:solidFill>
                  <a:srgbClr val="000000"/>
                </a:solidFill>
                <a:latin typeface="Times New Roman" pitchFamily="18" charset="0"/>
                <a:ea typeface="Times New Roman" pitchFamily="18" charset="0"/>
                <a:cs typeface="Times New Roman" pitchFamily="18" charset="0"/>
              </a:rPr>
              <a:t>«Безопасность»</a:t>
            </a:r>
            <a:endParaRPr lang="ru-RU" sz="1200" i="1" dirty="0">
              <a:latin typeface="Times New Roman" pitchFamily="18" charset="0"/>
              <a:cs typeface="Times New Roman" pitchFamily="18" charset="0"/>
            </a:endParaRPr>
          </a:p>
          <a:p>
            <a:pPr lvl="0" eaLnBrk="0" fontAlgn="base" hangingPunct="0">
              <a:spcBef>
                <a:spcPct val="0"/>
              </a:spcBef>
              <a:spcAft>
                <a:spcPct val="0"/>
              </a:spcAft>
              <a:buFont typeface="Wingdings" pitchFamily="2" charset="2"/>
              <a:buChar char="Ø"/>
            </a:pPr>
            <a:r>
              <a:rPr lang="ru-RU" sz="2400" i="1" dirty="0" smtClean="0">
                <a:solidFill>
                  <a:srgbClr val="000000"/>
                </a:solidFill>
                <a:latin typeface="Times New Roman" pitchFamily="18" charset="0"/>
                <a:ea typeface="Times New Roman" pitchFamily="18" charset="0"/>
                <a:cs typeface="Times New Roman" pitchFamily="18" charset="0"/>
              </a:rPr>
              <a:t> проект </a:t>
            </a:r>
            <a:r>
              <a:rPr lang="ru-RU" sz="2400" i="1" dirty="0">
                <a:solidFill>
                  <a:srgbClr val="000000"/>
                </a:solidFill>
                <a:latin typeface="Times New Roman" pitchFamily="18" charset="0"/>
                <a:ea typeface="Times New Roman" pitchFamily="18" charset="0"/>
                <a:cs typeface="Times New Roman" pitchFamily="18" charset="0"/>
              </a:rPr>
              <a:t>«Семья».</a:t>
            </a:r>
            <a:endParaRPr lang="ru-RU" sz="1200" i="1" dirty="0">
              <a:latin typeface="Times New Roman" pitchFamily="18" charset="0"/>
              <a:cs typeface="Times New Roman" pitchFamily="18" charset="0"/>
            </a:endParaRPr>
          </a:p>
          <a:p>
            <a:pPr algn="ctr"/>
            <a:endParaRPr lang="ru-RU" sz="2000" b="1" dirty="0" smtClean="0">
              <a:solidFill>
                <a:srgbClr val="002060"/>
              </a:solidFill>
            </a:endParaRPr>
          </a:p>
          <a:p>
            <a:pPr algn="ctr"/>
            <a:r>
              <a:rPr lang="ru-RU" sz="2000" b="1" dirty="0" smtClean="0">
                <a:solidFill>
                  <a:srgbClr val="002060"/>
                </a:solidFill>
              </a:rPr>
              <a:t>Программа выполнена в полном объеме. Все проекты доказали свою актуальность, их реализация будет продолжена в различных формах.</a:t>
            </a:r>
            <a:endParaRPr lang="ru-RU" sz="2000" b="1"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g20.jpg"/>
          <p:cNvPicPr>
            <a:picLocks noChangeAspect="1"/>
          </p:cNvPicPr>
          <p:nvPr/>
        </p:nvPicPr>
        <p:blipFill>
          <a:blip r:embed="rId2"/>
          <a:stretch>
            <a:fillRect/>
          </a:stretch>
        </p:blipFill>
        <p:spPr>
          <a:xfrm>
            <a:off x="0" y="0"/>
            <a:ext cx="9144000" cy="6858000"/>
          </a:xfrm>
          <a:prstGeom prst="rect">
            <a:avLst/>
          </a:prstGeom>
        </p:spPr>
      </p:pic>
      <p:sp>
        <p:nvSpPr>
          <p:cNvPr id="8" name="Прямоугольник 7"/>
          <p:cNvSpPr/>
          <p:nvPr/>
        </p:nvSpPr>
        <p:spPr>
          <a:xfrm>
            <a:off x="571472" y="252691"/>
            <a:ext cx="8001055"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Анализ реализации проекта «Ребенок»  </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TextBox 1"/>
          <p:cNvSpPr txBox="1"/>
          <p:nvPr/>
        </p:nvSpPr>
        <p:spPr>
          <a:xfrm>
            <a:off x="467544" y="751237"/>
            <a:ext cx="8104983" cy="1477328"/>
          </a:xfrm>
          <a:prstGeom prst="rect">
            <a:avLst/>
          </a:prstGeom>
          <a:noFill/>
        </p:spPr>
        <p:txBody>
          <a:bodyPr wrap="square" rtlCol="0">
            <a:spAutoFit/>
          </a:bodyPr>
          <a:lstStyle/>
          <a:p>
            <a:r>
              <a:rPr lang="ru-RU" b="1" dirty="0">
                <a:latin typeface="Times New Roman" panose="02020603050405020304" pitchFamily="18" charset="0"/>
                <a:cs typeface="Times New Roman" panose="02020603050405020304" pitchFamily="18" charset="0"/>
              </a:rPr>
              <a:t>Цель:</a:t>
            </a:r>
            <a:r>
              <a:rPr lang="ru-RU" dirty="0">
                <a:latin typeface="Times New Roman" panose="02020603050405020304" pitchFamily="18" charset="0"/>
                <a:cs typeface="Times New Roman" panose="02020603050405020304" pitchFamily="18" charset="0"/>
              </a:rPr>
              <a:t> создать единое образовательное пространство, стимулирующее физическое, интеллектуальное и личностное развитие ребенка, обеспечивающее индивидуальную поддержку детей с высоким уровнем интереса и самореализации в разных видах деятельности за счет внедрения современных педагогических технологий, в том числе информационно-коммуникативных.</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9710" y="2288282"/>
            <a:ext cx="3041915" cy="2281436"/>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076056" y="2265446"/>
            <a:ext cx="3407994" cy="2137069"/>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843808" y="4149080"/>
            <a:ext cx="2952327" cy="2214245"/>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67543" y="4716523"/>
            <a:ext cx="2195736" cy="1646802"/>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017955" y="4684733"/>
            <a:ext cx="2244274" cy="1546249"/>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2654</TotalTime>
  <Words>3894</Words>
  <Application>Microsoft Office PowerPoint</Application>
  <PresentationFormat>Экран (4:3)</PresentationFormat>
  <Paragraphs>691</Paragraphs>
  <Slides>44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Старший воспитатель</dc:creator>
  <cp:lastModifiedBy>МБДОУ№31</cp:lastModifiedBy>
  <cp:revision>254</cp:revision>
  <dcterms:created xsi:type="dcterms:W3CDTF">2019-04-04T10:41:32Z</dcterms:created>
  <dcterms:modified xsi:type="dcterms:W3CDTF">2023-02-13T11:54:32Z</dcterms:modified>
</cp:coreProperties>
</file>